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256" r:id="rId2"/>
    <p:sldId id="394" r:id="rId3"/>
    <p:sldId id="292" r:id="rId4"/>
    <p:sldId id="369" r:id="rId5"/>
    <p:sldId id="359" r:id="rId6"/>
    <p:sldId id="357" r:id="rId7"/>
    <p:sldId id="361" r:id="rId8"/>
    <p:sldId id="360" r:id="rId9"/>
    <p:sldId id="364" r:id="rId10"/>
    <p:sldId id="365" r:id="rId11"/>
    <p:sldId id="366" r:id="rId12"/>
    <p:sldId id="367" r:id="rId13"/>
    <p:sldId id="398" r:id="rId14"/>
    <p:sldId id="358" r:id="rId15"/>
    <p:sldId id="373" r:id="rId16"/>
    <p:sldId id="371" r:id="rId17"/>
    <p:sldId id="370" r:id="rId18"/>
    <p:sldId id="396" r:id="rId19"/>
    <p:sldId id="372" r:id="rId20"/>
    <p:sldId id="375" r:id="rId21"/>
    <p:sldId id="397" r:id="rId22"/>
    <p:sldId id="383" r:id="rId23"/>
    <p:sldId id="382" r:id="rId24"/>
    <p:sldId id="386" r:id="rId25"/>
    <p:sldId id="388" r:id="rId26"/>
    <p:sldId id="389" r:id="rId27"/>
    <p:sldId id="390" r:id="rId28"/>
    <p:sldId id="39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Smith" initials="MCS" lastIdx="3" clrIdx="0"/>
  <p:cmAuthor id="1" name="Michael Zyskowski" initials="MZ"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33" autoAdjust="0"/>
  </p:normalViewPr>
  <p:slideViewPr>
    <p:cSldViewPr>
      <p:cViewPr varScale="1">
        <p:scale>
          <a:sx n="62" d="100"/>
          <a:sy n="62" d="100"/>
        </p:scale>
        <p:origin x="-1374" y="-90"/>
      </p:cViewPr>
      <p:guideLst>
        <p:guide orient="horz" pos="2160"/>
        <p:guide pos="2880"/>
      </p:guideLst>
    </p:cSldViewPr>
  </p:slideViewPr>
  <p:notesTextViewPr>
    <p:cViewPr>
      <p:scale>
        <a:sx n="100" d="100"/>
        <a:sy n="100" d="100"/>
      </p:scale>
      <p:origin x="0" y="0"/>
    </p:cViewPr>
  </p:notesTextViewPr>
  <p:notesViewPr>
    <p:cSldViewPr>
      <p:cViewPr varScale="1">
        <p:scale>
          <a:sx n="112" d="100"/>
          <a:sy n="112" d="100"/>
        </p:scale>
        <p:origin x="-220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10C0A9-1F12-4FFC-AD46-5D294E7981DE}" type="datetimeFigureOut">
              <a:rPr lang="en-US" smtClean="0"/>
              <a:pPr/>
              <a:t>10/23/2011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8F9A1-2CE2-40B7-B180-1704E449396B}" type="slidenum">
              <a:rPr lang="en-US" smtClean="0"/>
              <a:pPr/>
              <a:t>‹#›</a:t>
            </a:fld>
            <a:endParaRPr lang="en-US"/>
          </a:p>
        </p:txBody>
      </p:sp>
    </p:spTree>
    <p:extLst>
      <p:ext uri="{BB962C8B-B14F-4D97-AF65-F5344CB8AC3E}">
        <p14:creationId xmlns:p14="http://schemas.microsoft.com/office/powerpoint/2010/main" val="3046034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9AF65-B886-469F-90F1-998FFD838F69}" type="datetimeFigureOut">
              <a:rPr lang="en-US" smtClean="0"/>
              <a:pPr/>
              <a:t>10/23/2011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A0AD1-7EEF-4D66-8A72-458D74866C35}" type="slidenum">
              <a:rPr lang="en-US" smtClean="0"/>
              <a:pPr/>
              <a:t>‹#›</a:t>
            </a:fld>
            <a:endParaRPr lang="en-US"/>
          </a:p>
        </p:txBody>
      </p:sp>
    </p:spTree>
    <p:extLst>
      <p:ext uri="{BB962C8B-B14F-4D97-AF65-F5344CB8AC3E}">
        <p14:creationId xmlns:p14="http://schemas.microsoft.com/office/powerpoint/2010/main" val="46243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a:t>
            </a:r>
            <a:r>
              <a:rPr lang="en-US" baseline="0" dirty="0" smtClean="0"/>
              <a:t> on the encoding methods used, your custom alphabets may need to recognize certain encoding schemes and provide support to translate to proper alphabet types.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16</a:t>
            </a:fld>
            <a:endParaRPr lang="en-US"/>
          </a:p>
        </p:txBody>
      </p:sp>
    </p:spTree>
    <p:extLst>
      <p:ext uri="{BB962C8B-B14F-4D97-AF65-F5344CB8AC3E}">
        <p14:creationId xmlns:p14="http://schemas.microsoft.com/office/powerpoint/2010/main" val="2461916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Best practice is to make it read-only by default.</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20</a:t>
            </a:fld>
            <a:endParaRPr lang="en-US"/>
          </a:p>
        </p:txBody>
      </p:sp>
    </p:spTree>
    <p:extLst>
      <p:ext uri="{BB962C8B-B14F-4D97-AF65-F5344CB8AC3E}">
        <p14:creationId xmlns:p14="http://schemas.microsoft.com/office/powerpoint/2010/main" val="749461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design has some interesting ramifications for usage.  For</a:t>
            </a:r>
            <a:r>
              <a:rPr lang="en-US" baseline="0" dirty="0" smtClean="0"/>
              <a:t> example, many parsers can only call Parse once – once it's parsed you need to dispose the parser and re-open it to re-parse </a:t>
            </a:r>
            <a:r>
              <a:rPr lang="en-US" baseline="0" smtClean="0"/>
              <a:t>the data.</a:t>
            </a:r>
            <a:endParaRPr lang="en-US"/>
          </a:p>
        </p:txBody>
      </p:sp>
      <p:sp>
        <p:nvSpPr>
          <p:cNvPr id="4" name="Slide Number Placeholder 3"/>
          <p:cNvSpPr>
            <a:spLocks noGrp="1"/>
          </p:cNvSpPr>
          <p:nvPr>
            <p:ph type="sldNum" sz="quarter" idx="10"/>
          </p:nvPr>
        </p:nvSpPr>
        <p:spPr/>
        <p:txBody>
          <a:bodyPr/>
          <a:lstStyle/>
          <a:p>
            <a:fld id="{4C4A0AD1-7EEF-4D66-8A72-458D74866C35}" type="slidenum">
              <a:rPr lang="en-US" smtClean="0"/>
              <a:pPr/>
              <a:t>21</a:t>
            </a:fld>
            <a:endParaRPr lang="en-US"/>
          </a:p>
        </p:txBody>
      </p:sp>
    </p:spTree>
    <p:extLst>
      <p:ext uri="{BB962C8B-B14F-4D97-AF65-F5344CB8AC3E}">
        <p14:creationId xmlns:p14="http://schemas.microsoft.com/office/powerpoint/2010/main" val="2718867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primary reason why you want to expose</a:t>
            </a:r>
            <a:r>
              <a:rPr lang="en-US" baseline="0" dirty="0" smtClean="0"/>
              <a:t> your classes as add-ins is they become dynamically discoverable – i.e. existing programs such as the Excel add-in and sequence assembler will see your parsers without being recompiled or changed to support them.  It provides reuse without change and hides </a:t>
            </a:r>
            <a:r>
              <a:rPr lang="en-US" baseline="0" smtClean="0"/>
              <a:t>the implementation away.</a:t>
            </a:r>
            <a:endParaRPr lang="en-US"/>
          </a:p>
        </p:txBody>
      </p:sp>
      <p:sp>
        <p:nvSpPr>
          <p:cNvPr id="4" name="Slide Number Placeholder 3"/>
          <p:cNvSpPr>
            <a:spLocks noGrp="1"/>
          </p:cNvSpPr>
          <p:nvPr>
            <p:ph type="sldNum" sz="quarter" idx="10"/>
          </p:nvPr>
        </p:nvSpPr>
        <p:spPr/>
        <p:txBody>
          <a:bodyPr/>
          <a:lstStyle/>
          <a:p>
            <a:fld id="{4C4A0AD1-7EEF-4D66-8A72-458D74866C35}" type="slidenum">
              <a:rPr lang="en-US" smtClean="0"/>
              <a:pPr/>
              <a:t>25</a:t>
            </a:fld>
            <a:endParaRPr lang="en-US"/>
          </a:p>
        </p:txBody>
      </p:sp>
    </p:spTree>
    <p:extLst>
      <p:ext uri="{BB962C8B-B14F-4D97-AF65-F5344CB8AC3E}">
        <p14:creationId xmlns:p14="http://schemas.microsoft.com/office/powerpoint/2010/main" val="209338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best part</a:t>
            </a:r>
            <a:r>
              <a:rPr lang="en-US" baseline="0" dirty="0" smtClean="0"/>
              <a:t> of these is not just that they exist but that complete source code is available to each of them.  If you truly need to build a parser or formatter then you should really look at the built-in ones and see how they are built, and what you might be able to reuse in building your implementation!</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4</a:t>
            </a:fld>
            <a:endParaRPr lang="en-US"/>
          </a:p>
        </p:txBody>
      </p:sp>
    </p:spTree>
    <p:extLst>
      <p:ext uri="{BB962C8B-B14F-4D97-AF65-F5344CB8AC3E}">
        <p14:creationId xmlns:p14="http://schemas.microsoft.com/office/powerpoint/2010/main" val="263318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This is not enforced in .NET Bio; so</a:t>
            </a:r>
            <a:r>
              <a:rPr lang="en-US" baseline="0" dirty="0" smtClean="0"/>
              <a:t> you should make sure to pick a unique name – perhaps use your organization name as part of the returned string.</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7</a:t>
            </a:fld>
            <a:endParaRPr lang="en-US"/>
          </a:p>
        </p:txBody>
      </p:sp>
    </p:spTree>
    <p:extLst>
      <p:ext uri="{BB962C8B-B14F-4D97-AF65-F5344CB8AC3E}">
        <p14:creationId xmlns:p14="http://schemas.microsoft.com/office/powerpoint/2010/main" val="1229821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8</a:t>
            </a:fld>
            <a:endParaRPr lang="en-US"/>
          </a:p>
        </p:txBody>
      </p:sp>
    </p:spTree>
    <p:extLst>
      <p:ext uri="{BB962C8B-B14F-4D97-AF65-F5344CB8AC3E}">
        <p14:creationId xmlns:p14="http://schemas.microsoft.com/office/powerpoint/2010/main" val="350159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Assuming the underlying medium can seek into the data,</a:t>
            </a:r>
            <a:r>
              <a:rPr lang="en-US" baseline="0" dirty="0" smtClean="0"/>
              <a:t> the stream can support it.  Sometimes the medium cannot go backwards as well – for example, once a network packet is read the prior contents are lost.</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9</a:t>
            </a:fld>
            <a:endParaRPr lang="en-US"/>
          </a:p>
        </p:txBody>
      </p:sp>
    </p:spTree>
    <p:extLst>
      <p:ext uri="{BB962C8B-B14F-4D97-AF65-F5344CB8AC3E}">
        <p14:creationId xmlns:p14="http://schemas.microsoft.com/office/powerpoint/2010/main" val="354449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11</a:t>
            </a:fld>
            <a:endParaRPr lang="en-US"/>
          </a:p>
        </p:txBody>
      </p:sp>
    </p:spTree>
    <p:extLst>
      <p:ext uri="{BB962C8B-B14F-4D97-AF65-F5344CB8AC3E}">
        <p14:creationId xmlns:p14="http://schemas.microsoft.com/office/powerpoint/2010/main" val="2488725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above</a:t>
            </a:r>
            <a:r>
              <a:rPr lang="en-US" baseline="0" dirty="0" smtClean="0"/>
              <a:t> example, we implement the default </a:t>
            </a:r>
            <a:r>
              <a:rPr lang="en-US" b="1" baseline="0" dirty="0" smtClean="0"/>
              <a:t>Parse</a:t>
            </a:r>
            <a:r>
              <a:rPr lang="en-US" b="0" baseline="0" dirty="0" smtClean="0"/>
              <a:t> using the parameterized version.</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13</a:t>
            </a:fld>
            <a:endParaRPr lang="en-US"/>
          </a:p>
        </p:txBody>
      </p:sp>
    </p:spTree>
    <p:extLst>
      <p:ext uri="{BB962C8B-B14F-4D97-AF65-F5344CB8AC3E}">
        <p14:creationId xmlns:p14="http://schemas.microsoft.com/office/powerpoint/2010/main" val="1279441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This rejection might be as simple</a:t>
            </a:r>
            <a:r>
              <a:rPr lang="en-US" baseline="0" dirty="0" smtClean="0"/>
              <a:t> as ignoring the data, or it might generate an exception from the parser – it's up to the parser to decide the severity.</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14</a:t>
            </a:fld>
            <a:endParaRPr lang="en-US"/>
          </a:p>
        </p:txBody>
      </p:sp>
    </p:spTree>
    <p:extLst>
      <p:ext uri="{BB962C8B-B14F-4D97-AF65-F5344CB8AC3E}">
        <p14:creationId xmlns:p14="http://schemas.microsoft.com/office/powerpoint/2010/main" val="1884667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4191000"/>
            <a:ext cx="84582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sz="2000" b="1">
                <a:latin typeface="Arial" pitchFamily="34" charset="0"/>
                <a:cs typeface="Arial" pitchFamily="34" charset="0"/>
              </a:defRPr>
            </a:lvl1pPr>
            <a:lvl2pPr>
              <a:defRPr sz="2000">
                <a:solidFill>
                  <a:schemeClr val="tx1"/>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E637BB6B-EE1B-48FB-8575-0D55C373DE88}" type="datetimeFigureOut">
              <a:rPr lang="en-US" smtClean="0"/>
              <a:pPr/>
              <a:t>10/23/2011</a:t>
            </a:fld>
            <a:endParaRPr lang="en-US"/>
          </a:p>
        </p:txBody>
      </p:sp>
      <p:sp>
        <p:nvSpPr>
          <p:cNvPr id="27" name="Slide Number Placeholder 26"/>
          <p:cNvSpPr>
            <a:spLocks noGrp="1"/>
          </p:cNvSpPr>
          <p:nvPr>
            <p:ph type="sldNum" sz="quarter" idx="11"/>
          </p:nvPr>
        </p:nvSpPr>
        <p:spPr/>
        <p:txBody>
          <a:bodyPr rtlCol="0"/>
          <a:lstStyle/>
          <a:p>
            <a:fld id="{2AA957AF-53C0-420B-9C2D-77DB1416566C}" type="slidenum">
              <a:rPr kumimoji="0" lang="en-US" smtClean="0"/>
              <a:pPr/>
              <a:t>‹#›</a:t>
            </a:fld>
            <a:endParaRPr kumimoji="0"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E637BB6B-EE1B-48FB-8575-0D55C373DE88}" type="datetimeFigureOut">
              <a:rPr lang="en-US" smtClean="0"/>
              <a:pPr/>
              <a:t>10/23/2011</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4572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9743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3.0/" TargetMode="External"/><Relationship Id="rId1" Type="http://schemas.openxmlformats.org/officeDocument/2006/relationships/slideLayout" Target="../slideLayouts/slideLayout2.xml"/><Relationship Id="rId4" Type="http://schemas.openxmlformats.org/officeDocument/2006/relationships/hyperlink" Target="http://research.microsoft.com/bio"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Parsers and Formatters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with Streams</a:t>
            </a:r>
            <a:endParaRPr lang="en-US" dirty="0"/>
          </a:p>
        </p:txBody>
      </p:sp>
      <p:sp>
        <p:nvSpPr>
          <p:cNvPr id="3" name="Content Placeholder 2"/>
          <p:cNvSpPr>
            <a:spLocks noGrp="1"/>
          </p:cNvSpPr>
          <p:nvPr>
            <p:ph idx="1"/>
          </p:nvPr>
        </p:nvSpPr>
        <p:spPr>
          <a:xfrm>
            <a:off x="457200" y="1600200"/>
            <a:ext cx="8229600" cy="1066800"/>
          </a:xfrm>
        </p:spPr>
        <p:txBody>
          <a:bodyPr/>
          <a:lstStyle/>
          <a:p>
            <a:r>
              <a:rPr lang="en-US" dirty="0" smtClean="0"/>
              <a:t>Stream class provides basic support to read and write data</a:t>
            </a:r>
          </a:p>
          <a:p>
            <a:pPr lvl="1"/>
            <a:r>
              <a:rPr lang="en-US" dirty="0" smtClean="0"/>
              <a:t>very limited formatting capability</a:t>
            </a:r>
            <a:endParaRPr lang="en-US" dirty="0"/>
          </a:p>
        </p:txBody>
      </p:sp>
      <p:sp>
        <p:nvSpPr>
          <p:cNvPr id="4" name="TextBox 3"/>
          <p:cNvSpPr txBox="1"/>
          <p:nvPr/>
        </p:nvSpPr>
        <p:spPr>
          <a:xfrm>
            <a:off x="457200" y="2667000"/>
            <a:ext cx="5257800" cy="369331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Stream </a:t>
            </a:r>
            <a:r>
              <a:rPr lang="en-US" dirty="0" err="1" smtClean="0">
                <a:latin typeface="Consolas" pitchFamily="49" charset="0"/>
                <a:cs typeface="Consolas" pitchFamily="49" charset="0"/>
              </a:rPr>
              <a:t>stm</a:t>
            </a:r>
            <a:r>
              <a:rPr lang="en-US" dirty="0" smtClean="0">
                <a:latin typeface="Consolas" pitchFamily="49" charset="0"/>
                <a:cs typeface="Consolas" pitchFamily="49" charset="0"/>
              </a:rPr>
              <a:t> = new </a:t>
            </a:r>
            <a:r>
              <a:rPr lang="en-US" dirty="0" err="1" smtClean="0">
                <a:latin typeface="Consolas" pitchFamily="49" charset="0"/>
                <a:cs typeface="Consolas" pitchFamily="49" charset="0"/>
              </a:rPr>
              <a:t>MemoryStream</a:t>
            </a:r>
            <a:r>
              <a:rPr lang="en-US" dirty="0" smtClean="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stm.WriteByte</a:t>
            </a:r>
            <a:r>
              <a:rPr lang="en-US" dirty="0" smtClean="0">
                <a:latin typeface="Consolas" pitchFamily="49" charset="0"/>
                <a:cs typeface="Consolas" pitchFamily="49" charset="0"/>
              </a:rPr>
              <a:t>(1);</a:t>
            </a:r>
          </a:p>
          <a:p>
            <a:r>
              <a:rPr lang="en-US" dirty="0" err="1" smtClean="0">
                <a:latin typeface="Consolas" pitchFamily="49" charset="0"/>
                <a:cs typeface="Consolas" pitchFamily="49" charset="0"/>
              </a:rPr>
              <a:t>stm.Write</a:t>
            </a:r>
            <a:r>
              <a:rPr lang="en-US" dirty="0" smtClean="0">
                <a:latin typeface="Consolas" pitchFamily="49" charset="0"/>
                <a:cs typeface="Consolas" pitchFamily="49" charset="0"/>
              </a:rPr>
              <a:t>(new byte[] { 2,3,4 }, 0, 3);</a:t>
            </a:r>
          </a:p>
          <a:p>
            <a:r>
              <a:rPr lang="en-US" dirty="0" err="1" smtClean="0">
                <a:latin typeface="Consolas" pitchFamily="49" charset="0"/>
                <a:cs typeface="Consolas" pitchFamily="49" charset="0"/>
              </a:rPr>
              <a:t>stm.Flush</a:t>
            </a:r>
            <a:r>
              <a:rPr lang="en-US" dirty="0" smtClean="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stm.Position</a:t>
            </a:r>
            <a:r>
              <a:rPr lang="en-US" dirty="0" smtClean="0">
                <a:latin typeface="Consolas" pitchFamily="49" charset="0"/>
                <a:cs typeface="Consolas" pitchFamily="49" charset="0"/>
              </a:rPr>
              <a:t> = 0;</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int</a:t>
            </a:r>
            <a:r>
              <a:rPr lang="en-US" dirty="0" smtClean="0">
                <a:latin typeface="Consolas" pitchFamily="49" charset="0"/>
                <a:cs typeface="Consolas" pitchFamily="49" charset="0"/>
              </a:rPr>
              <a:t> data;</a:t>
            </a:r>
          </a:p>
          <a:p>
            <a:r>
              <a:rPr lang="en-US" dirty="0" smtClean="0">
                <a:latin typeface="Consolas" pitchFamily="49" charset="0"/>
                <a:cs typeface="Consolas" pitchFamily="49" charset="0"/>
              </a:rPr>
              <a:t>while ( (data = </a:t>
            </a:r>
            <a:r>
              <a:rPr lang="en-US" dirty="0" err="1" smtClean="0">
                <a:latin typeface="Consolas" pitchFamily="49" charset="0"/>
                <a:cs typeface="Consolas" pitchFamily="49" charset="0"/>
              </a:rPr>
              <a:t>stm.ReadByte</a:t>
            </a:r>
            <a:r>
              <a:rPr lang="en-US" dirty="0" smtClean="0">
                <a:latin typeface="Consolas" pitchFamily="49" charset="0"/>
                <a:cs typeface="Consolas" pitchFamily="49" charset="0"/>
              </a:rPr>
              <a:t>()) != -1)</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(data);</a:t>
            </a:r>
            <a:endParaRPr lang="en-US" dirty="0">
              <a:latin typeface="Consolas" pitchFamily="49" charset="0"/>
              <a:cs typeface="Consolas" pitchFamily="49" charset="0"/>
            </a:endParaRP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stm.Close</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867400" y="3266599"/>
            <a:ext cx="3124200" cy="923330"/>
          </a:xfrm>
          <a:prstGeom prst="rect">
            <a:avLst/>
          </a:prstGeom>
          <a:noFill/>
        </p:spPr>
        <p:txBody>
          <a:bodyPr wrap="square" rtlCol="0">
            <a:spAutoFit/>
          </a:bodyPr>
          <a:lstStyle/>
          <a:p>
            <a:r>
              <a:rPr lang="en-US" b="1" dirty="0" smtClean="0">
                <a:latin typeface="Consolas" pitchFamily="49" charset="0"/>
                <a:cs typeface="Consolas" pitchFamily="49" charset="0"/>
              </a:rPr>
              <a:t>Flush</a:t>
            </a:r>
            <a:r>
              <a:rPr lang="en-US" dirty="0" smtClean="0">
                <a:latin typeface="Arial" pitchFamily="34" charset="0"/>
                <a:cs typeface="Arial" pitchFamily="34" charset="0"/>
              </a:rPr>
              <a:t> ensures data is written out from internal buffers to actual storage</a:t>
            </a:r>
            <a:endParaRPr lang="en-US" dirty="0">
              <a:latin typeface="Arial" pitchFamily="34" charset="0"/>
              <a:cs typeface="Arial" pitchFamily="34" charset="0"/>
            </a:endParaRPr>
          </a:p>
        </p:txBody>
      </p:sp>
      <p:cxnSp>
        <p:nvCxnSpPr>
          <p:cNvPr id="7" name="Straight Arrow Connector 6"/>
          <p:cNvCxnSpPr/>
          <p:nvPr/>
        </p:nvCxnSpPr>
        <p:spPr>
          <a:xfrm flipH="1">
            <a:off x="2286000" y="3952399"/>
            <a:ext cx="3581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5867400" y="4293989"/>
            <a:ext cx="3124200" cy="923330"/>
          </a:xfrm>
          <a:prstGeom prst="rect">
            <a:avLst/>
          </a:prstGeom>
          <a:noFill/>
        </p:spPr>
        <p:txBody>
          <a:bodyPr wrap="square" rtlCol="0">
            <a:spAutoFit/>
          </a:bodyPr>
          <a:lstStyle/>
          <a:p>
            <a:r>
              <a:rPr lang="en-US" dirty="0" smtClean="0">
                <a:latin typeface="Arial" pitchFamily="34" charset="0"/>
                <a:cs typeface="Arial" pitchFamily="34" charset="0"/>
              </a:rPr>
              <a:t>need to reset to beginning of stream – read/write position is shared</a:t>
            </a:r>
            <a:endParaRPr lang="en-US" dirty="0">
              <a:latin typeface="Arial" pitchFamily="34" charset="0"/>
              <a:cs typeface="Arial" pitchFamily="34" charset="0"/>
            </a:endParaRPr>
          </a:p>
        </p:txBody>
      </p:sp>
      <p:cxnSp>
        <p:nvCxnSpPr>
          <p:cNvPr id="9" name="Straight Arrow Connector 8"/>
          <p:cNvCxnSpPr/>
          <p:nvPr/>
        </p:nvCxnSpPr>
        <p:spPr>
          <a:xfrm flipH="1">
            <a:off x="2819400" y="4493419"/>
            <a:ext cx="3048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5867400" y="5360789"/>
            <a:ext cx="3124200" cy="923330"/>
          </a:xfrm>
          <a:prstGeom prst="rect">
            <a:avLst/>
          </a:prstGeom>
          <a:noFill/>
        </p:spPr>
        <p:txBody>
          <a:bodyPr wrap="square" rtlCol="0">
            <a:spAutoFit/>
          </a:bodyPr>
          <a:lstStyle/>
          <a:p>
            <a:r>
              <a:rPr lang="en-US" b="1" dirty="0" err="1" smtClean="0">
                <a:latin typeface="Consolas" pitchFamily="49" charset="0"/>
                <a:cs typeface="Consolas" pitchFamily="49" charset="0"/>
              </a:rPr>
              <a:t>ReadByte</a:t>
            </a:r>
            <a:r>
              <a:rPr lang="en-US" dirty="0" smtClean="0">
                <a:latin typeface="Arial" pitchFamily="34" charset="0"/>
                <a:cs typeface="Arial" pitchFamily="34" charset="0"/>
              </a:rPr>
              <a:t> returns (-1) when end-of-stream is encountered</a:t>
            </a:r>
            <a:endParaRPr lang="en-US" dirty="0">
              <a:latin typeface="Arial" pitchFamily="34" charset="0"/>
              <a:cs typeface="Arial" pitchFamily="34" charset="0"/>
            </a:endParaRPr>
          </a:p>
        </p:txBody>
      </p:sp>
    </p:spTree>
    <p:extLst>
      <p:ext uri="{BB962C8B-B14F-4D97-AF65-F5344CB8AC3E}">
        <p14:creationId xmlns:p14="http://schemas.microsoft.com/office/powerpoint/2010/main" val="2486075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stream wrappers</a:t>
            </a:r>
            <a:endParaRPr lang="en-US" dirty="0"/>
          </a:p>
        </p:txBody>
      </p:sp>
      <p:sp>
        <p:nvSpPr>
          <p:cNvPr id="3" name="Content Placeholder 2"/>
          <p:cNvSpPr>
            <a:spLocks noGrp="1"/>
          </p:cNvSpPr>
          <p:nvPr>
            <p:ph idx="1"/>
          </p:nvPr>
        </p:nvSpPr>
        <p:spPr>
          <a:xfrm>
            <a:off x="457200" y="1600200"/>
            <a:ext cx="8229600" cy="1524000"/>
          </a:xfrm>
        </p:spPr>
        <p:txBody>
          <a:bodyPr/>
          <a:lstStyle/>
          <a:p>
            <a:r>
              <a:rPr lang="en-US" dirty="0" err="1" smtClean="0">
                <a:latin typeface="Consolas" pitchFamily="49" charset="0"/>
                <a:cs typeface="Consolas" pitchFamily="49" charset="0"/>
              </a:rPr>
              <a:t>TextReader</a:t>
            </a:r>
            <a:r>
              <a:rPr lang="en-US" dirty="0" smtClean="0"/>
              <a:t> and </a:t>
            </a:r>
            <a:r>
              <a:rPr lang="en-US" dirty="0" err="1" smtClean="0">
                <a:latin typeface="Consolas" pitchFamily="49" charset="0"/>
                <a:cs typeface="Consolas" pitchFamily="49" charset="0"/>
              </a:rPr>
              <a:t>TextWriter</a:t>
            </a:r>
            <a:r>
              <a:rPr lang="en-US" dirty="0" smtClean="0"/>
              <a:t> provide abstract layer over stream</a:t>
            </a:r>
            <a:endParaRPr lang="en-US" baseline="30000" dirty="0" smtClean="0"/>
          </a:p>
          <a:p>
            <a:pPr lvl="1"/>
            <a:r>
              <a:rPr lang="en-US" b="1" dirty="0" smtClean="0">
                <a:latin typeface="Consolas" pitchFamily="49" charset="0"/>
                <a:cs typeface="Consolas" pitchFamily="49" charset="0"/>
              </a:rPr>
              <a:t>Stream[</a:t>
            </a:r>
            <a:r>
              <a:rPr lang="en-US" b="1" dirty="0" err="1" smtClean="0">
                <a:latin typeface="Consolas" pitchFamily="49" charset="0"/>
                <a:cs typeface="Consolas" pitchFamily="49" charset="0"/>
              </a:rPr>
              <a:t>Reader|Writer</a:t>
            </a:r>
            <a:r>
              <a:rPr lang="en-US" b="1" dirty="0" smtClean="0">
                <a:latin typeface="Consolas" pitchFamily="49" charset="0"/>
                <a:cs typeface="Consolas" pitchFamily="49" charset="0"/>
              </a:rPr>
              <a:t>]</a:t>
            </a:r>
            <a:r>
              <a:rPr lang="en-US" dirty="0" smtClean="0"/>
              <a:t> supports character formatting</a:t>
            </a:r>
          </a:p>
          <a:p>
            <a:pPr lvl="1"/>
            <a:endParaRPr lang="en-US" dirty="0"/>
          </a:p>
        </p:txBody>
      </p:sp>
      <p:sp>
        <p:nvSpPr>
          <p:cNvPr id="4" name="TextBox 3"/>
          <p:cNvSpPr txBox="1"/>
          <p:nvPr/>
        </p:nvSpPr>
        <p:spPr>
          <a:xfrm>
            <a:off x="228600" y="2678934"/>
            <a:ext cx="4191000" cy="26550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noAutofit/>
          </a:bodyPr>
          <a:lstStyle/>
          <a:p>
            <a:r>
              <a:rPr lang="en-US" sz="1600" dirty="0" smtClean="0">
                <a:latin typeface="Consolas" pitchFamily="49" charset="0"/>
                <a:cs typeface="Consolas" pitchFamily="49" charset="0"/>
              </a:rPr>
              <a:t>Stream </a:t>
            </a:r>
            <a:r>
              <a:rPr lang="en-US" sz="1600" dirty="0" err="1" smtClean="0">
                <a:latin typeface="Consolas" pitchFamily="49" charset="0"/>
                <a:cs typeface="Consolas" pitchFamily="49" charset="0"/>
              </a:rPr>
              <a:t>stm</a:t>
            </a:r>
            <a:r>
              <a:rPr lang="en-US" sz="1600" dirty="0" smtClean="0">
                <a:latin typeface="Consolas" pitchFamily="49" charset="0"/>
                <a:cs typeface="Consolas" pitchFamily="49" charset="0"/>
              </a:rPr>
              <a:t> = new </a:t>
            </a:r>
            <a:r>
              <a:rPr lang="en-US" sz="1600" dirty="0" err="1" smtClean="0">
                <a:latin typeface="Consolas" pitchFamily="49" charset="0"/>
                <a:cs typeface="Consolas" pitchFamily="49" charset="0"/>
              </a:rPr>
              <a:t>FileStream</a:t>
            </a:r>
            <a:r>
              <a:rPr lang="en-US" sz="1600" dirty="0" smtClean="0">
                <a:latin typeface="Consolas" pitchFamily="49" charset="0"/>
                <a:cs typeface="Consolas" pitchFamily="49" charset="0"/>
              </a:rPr>
              <a:t>(</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test.txt</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FileMode.Create</a:t>
            </a:r>
            <a:r>
              <a:rPr lang="en-US" sz="1600" dirty="0" smtClean="0">
                <a:latin typeface="Consolas" pitchFamily="49" charset="0"/>
                <a:cs typeface="Consolas" pitchFamily="49" charset="0"/>
              </a:rPr>
              <a:t>);</a:t>
            </a:r>
          </a:p>
          <a:p>
            <a:endParaRPr lang="en-US" sz="1600" dirty="0" smtClean="0">
              <a:latin typeface="Consolas" pitchFamily="49" charset="0"/>
              <a:cs typeface="Consolas" pitchFamily="49" charset="0"/>
            </a:endParaRPr>
          </a:p>
          <a:p>
            <a:r>
              <a:rPr lang="en-US" sz="1600" dirty="0" err="1" smtClean="0">
                <a:latin typeface="Consolas" pitchFamily="49" charset="0"/>
                <a:cs typeface="Consolas" pitchFamily="49" charset="0"/>
              </a:rPr>
              <a:t>var</a:t>
            </a:r>
            <a:r>
              <a:rPr lang="en-US" sz="1600" dirty="0" smtClean="0">
                <a:latin typeface="Consolas" pitchFamily="49" charset="0"/>
                <a:cs typeface="Consolas" pitchFamily="49" charset="0"/>
              </a:rPr>
              <a:t> writer = new </a:t>
            </a:r>
            <a:r>
              <a:rPr lang="en-US" sz="1600" dirty="0" err="1" smtClean="0">
                <a:latin typeface="Consolas" pitchFamily="49" charset="0"/>
                <a:cs typeface="Consolas" pitchFamily="49" charset="0"/>
              </a:rPr>
              <a:t>StreamWriter</a:t>
            </a:r>
            <a:r>
              <a:rPr lang="en-US" sz="1600" dirty="0" smtClean="0">
                <a:latin typeface="Consolas" pitchFamily="49" charset="0"/>
                <a:cs typeface="Consolas" pitchFamily="49" charset="0"/>
              </a:rPr>
              <a:t>(</a:t>
            </a:r>
            <a:r>
              <a:rPr lang="en-US" sz="1600" dirty="0" err="1" smtClean="0">
                <a:latin typeface="Consolas" pitchFamily="49" charset="0"/>
                <a:cs typeface="Consolas" pitchFamily="49" charset="0"/>
              </a:rPr>
              <a:t>stm</a:t>
            </a:r>
            <a:r>
              <a:rPr lang="en-US" sz="1600" dirty="0" smtClean="0">
                <a:latin typeface="Consolas" pitchFamily="49" charset="0"/>
                <a:cs typeface="Consolas" pitchFamily="49" charset="0"/>
              </a:rPr>
              <a:t>);</a:t>
            </a:r>
          </a:p>
          <a:p>
            <a:r>
              <a:rPr lang="en-US" sz="1600" dirty="0" err="1" smtClean="0">
                <a:latin typeface="Consolas" pitchFamily="49" charset="0"/>
                <a:cs typeface="Consolas" pitchFamily="49" charset="0"/>
              </a:rPr>
              <a:t>writer.WriteLine</a:t>
            </a:r>
            <a:r>
              <a:rPr lang="en-US" sz="1600" dirty="0" smtClean="0">
                <a:latin typeface="Consolas" pitchFamily="49" charset="0"/>
                <a:cs typeface="Consolas" pitchFamily="49" charset="0"/>
              </a:rPr>
              <a:t>("Hello, Stream");</a:t>
            </a:r>
          </a:p>
          <a:p>
            <a:r>
              <a:rPr lang="en-US" sz="1600" dirty="0" err="1" smtClean="0">
                <a:latin typeface="Consolas" pitchFamily="49" charset="0"/>
                <a:cs typeface="Consolas" pitchFamily="49" charset="0"/>
              </a:rPr>
              <a:t>writer.Write</a:t>
            </a:r>
            <a:r>
              <a:rPr lang="en-US" sz="1600" dirty="0" smtClean="0">
                <a:latin typeface="Consolas" pitchFamily="49" charset="0"/>
                <a:cs typeface="Consolas" pitchFamily="49" charset="0"/>
              </a:rPr>
              <a:t>(10.0);</a:t>
            </a:r>
          </a:p>
          <a:p>
            <a:endParaRPr lang="en-US" sz="1600" dirty="0" smtClean="0">
              <a:latin typeface="Consolas" pitchFamily="49" charset="0"/>
              <a:cs typeface="Consolas" pitchFamily="49" charset="0"/>
            </a:endParaRPr>
          </a:p>
          <a:p>
            <a:r>
              <a:rPr lang="en-US" sz="1600" dirty="0" err="1" smtClean="0">
                <a:latin typeface="Consolas" pitchFamily="49" charset="0"/>
                <a:cs typeface="Consolas" pitchFamily="49" charset="0"/>
              </a:rPr>
              <a:t>writer.Close</a:t>
            </a:r>
            <a:r>
              <a:rPr lang="en-US" sz="1600" dirty="0" smtClean="0">
                <a:latin typeface="Consolas" pitchFamily="49" charset="0"/>
                <a:cs typeface="Consolas" pitchFamily="49" charset="0"/>
              </a:rPr>
              <a:t>();</a:t>
            </a:r>
          </a:p>
        </p:txBody>
      </p:sp>
      <p:sp>
        <p:nvSpPr>
          <p:cNvPr id="5" name="TextBox 4"/>
          <p:cNvSpPr txBox="1"/>
          <p:nvPr/>
        </p:nvSpPr>
        <p:spPr>
          <a:xfrm>
            <a:off x="4495800" y="2678934"/>
            <a:ext cx="4267200" cy="265176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600" dirty="0" smtClean="0">
                <a:latin typeface="Consolas" pitchFamily="49" charset="0"/>
                <a:cs typeface="Consolas" pitchFamily="49" charset="0"/>
              </a:rPr>
              <a:t>Stream </a:t>
            </a:r>
            <a:r>
              <a:rPr lang="en-US" sz="1600" dirty="0" err="1">
                <a:latin typeface="Consolas" pitchFamily="49" charset="0"/>
                <a:cs typeface="Consolas" pitchFamily="49" charset="0"/>
              </a:rPr>
              <a:t>stm</a:t>
            </a:r>
            <a:r>
              <a:rPr lang="en-US" sz="1600" dirty="0">
                <a:latin typeface="Consolas" pitchFamily="49" charset="0"/>
                <a:cs typeface="Consolas" pitchFamily="49" charset="0"/>
              </a:rPr>
              <a:t> = </a:t>
            </a:r>
            <a:r>
              <a:rPr lang="en-US" sz="1600" dirty="0" smtClean="0">
                <a:latin typeface="Consolas" pitchFamily="49" charset="0"/>
                <a:cs typeface="Consolas" pitchFamily="49" charset="0"/>
              </a:rPr>
              <a:t>new </a:t>
            </a:r>
            <a:r>
              <a:rPr lang="en-US" sz="1600" dirty="0" err="1">
                <a:latin typeface="Consolas" pitchFamily="49" charset="0"/>
                <a:cs typeface="Consolas" pitchFamily="49" charset="0"/>
              </a:rPr>
              <a:t>FileStream</a:t>
            </a:r>
            <a:r>
              <a:rPr lang="en-US" sz="1600" dirty="0" smtClean="0">
                <a:latin typeface="Consolas" pitchFamily="49" charset="0"/>
                <a:cs typeface="Consolas" pitchFamily="49" charset="0"/>
              </a:rPr>
              <a:t>(  </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a:latin typeface="Consolas" pitchFamily="49" charset="0"/>
                <a:cs typeface="Consolas" pitchFamily="49" charset="0"/>
              </a:rPr>
              <a:t>test.txt", </a:t>
            </a:r>
            <a:r>
              <a:rPr lang="en-US" sz="1600" dirty="0" err="1">
                <a:latin typeface="Consolas" pitchFamily="49" charset="0"/>
                <a:cs typeface="Consolas" pitchFamily="49" charset="0"/>
              </a:rPr>
              <a:t>FileMode.Open</a:t>
            </a:r>
            <a:r>
              <a:rPr lang="en-US" sz="1600" dirty="0">
                <a:latin typeface="Consolas" pitchFamily="49" charset="0"/>
                <a:cs typeface="Consolas" pitchFamily="49" charset="0"/>
              </a:rPr>
              <a:t>);</a:t>
            </a:r>
          </a:p>
          <a:p>
            <a:endParaRPr lang="en-US" sz="1600" dirty="0">
              <a:latin typeface="Consolas" pitchFamily="49" charset="0"/>
              <a:cs typeface="Consolas" pitchFamily="49" charset="0"/>
            </a:endParaRPr>
          </a:p>
          <a:p>
            <a:r>
              <a:rPr lang="en-US" sz="1600" dirty="0" err="1" smtClean="0">
                <a:latin typeface="Consolas" pitchFamily="49" charset="0"/>
                <a:cs typeface="Consolas" pitchFamily="49" charset="0"/>
              </a:rPr>
              <a:t>var</a:t>
            </a:r>
            <a:r>
              <a:rPr lang="en-US" sz="1600" dirty="0" smtClean="0">
                <a:latin typeface="Consolas" pitchFamily="49" charset="0"/>
                <a:cs typeface="Consolas" pitchFamily="49" charset="0"/>
              </a:rPr>
              <a:t> </a:t>
            </a:r>
            <a:r>
              <a:rPr lang="en-US" sz="1600" dirty="0">
                <a:latin typeface="Consolas" pitchFamily="49" charset="0"/>
                <a:cs typeface="Consolas" pitchFamily="49" charset="0"/>
              </a:rPr>
              <a:t>reader = new </a:t>
            </a:r>
            <a:r>
              <a:rPr lang="en-US" sz="1600" dirty="0" err="1">
                <a:latin typeface="Consolas" pitchFamily="49" charset="0"/>
                <a:cs typeface="Consolas" pitchFamily="49" charset="0"/>
              </a:rPr>
              <a:t>StreamReader</a:t>
            </a:r>
            <a:r>
              <a:rPr lang="en-US" sz="1600" dirty="0">
                <a:latin typeface="Consolas" pitchFamily="49" charset="0"/>
                <a:cs typeface="Consolas" pitchFamily="49" charset="0"/>
              </a:rPr>
              <a:t>(</a:t>
            </a:r>
            <a:r>
              <a:rPr lang="en-US" sz="1600" dirty="0" err="1">
                <a:latin typeface="Consolas" pitchFamily="49" charset="0"/>
                <a:cs typeface="Consolas" pitchFamily="49" charset="0"/>
              </a:rPr>
              <a:t>stm</a:t>
            </a:r>
            <a:r>
              <a:rPr lang="en-US" sz="1600" dirty="0">
                <a:latin typeface="Consolas" pitchFamily="49" charset="0"/>
                <a:cs typeface="Consolas" pitchFamily="49" charset="0"/>
              </a:rPr>
              <a:t>);</a:t>
            </a:r>
          </a:p>
          <a:p>
            <a:r>
              <a:rPr lang="en-US" sz="1600" dirty="0" smtClean="0">
                <a:latin typeface="Consolas" pitchFamily="49" charset="0"/>
                <a:cs typeface="Consolas" pitchFamily="49" charset="0"/>
              </a:rPr>
              <a:t>string </a:t>
            </a:r>
            <a:r>
              <a:rPr lang="en-US" sz="1600" dirty="0">
                <a:latin typeface="Consolas" pitchFamily="49" charset="0"/>
                <a:cs typeface="Consolas" pitchFamily="49" charset="0"/>
              </a:rPr>
              <a:t>line;</a:t>
            </a:r>
          </a:p>
          <a:p>
            <a:r>
              <a:rPr lang="en-US" sz="1600" dirty="0" smtClean="0">
                <a:latin typeface="Consolas" pitchFamily="49" charset="0"/>
                <a:cs typeface="Consolas" pitchFamily="49" charset="0"/>
              </a:rPr>
              <a:t>while ( (</a:t>
            </a:r>
            <a:r>
              <a:rPr lang="en-US" sz="1600" dirty="0">
                <a:latin typeface="Consolas" pitchFamily="49" charset="0"/>
                <a:cs typeface="Consolas" pitchFamily="49" charset="0"/>
              </a:rPr>
              <a:t>line = </a:t>
            </a:r>
            <a:r>
              <a:rPr lang="en-US" sz="1600" dirty="0" err="1">
                <a:latin typeface="Consolas" pitchFamily="49" charset="0"/>
                <a:cs typeface="Consolas" pitchFamily="49" charset="0"/>
              </a:rPr>
              <a:t>reader.ReadLine</a:t>
            </a:r>
            <a:r>
              <a:rPr lang="en-US" sz="1600" dirty="0" smtClean="0">
                <a:latin typeface="Consolas" pitchFamily="49" charset="0"/>
                <a:cs typeface="Consolas" pitchFamily="49" charset="0"/>
              </a:rPr>
              <a:t>()) </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 </a:t>
            </a:r>
            <a:r>
              <a:rPr lang="en-US" sz="1600" dirty="0">
                <a:latin typeface="Consolas" pitchFamily="49" charset="0"/>
                <a:cs typeface="Consolas" pitchFamily="49" charset="0"/>
              </a:rPr>
              <a:t>null)</a:t>
            </a:r>
          </a:p>
          <a:p>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Console.WriteLine</a:t>
            </a:r>
            <a:r>
              <a:rPr lang="en-US" sz="1600" dirty="0" smtClean="0">
                <a:latin typeface="Consolas" pitchFamily="49" charset="0"/>
                <a:cs typeface="Consolas" pitchFamily="49" charset="0"/>
              </a:rPr>
              <a:t>(line</a:t>
            </a:r>
            <a:r>
              <a:rPr lang="en-US" sz="1600" dirty="0">
                <a:latin typeface="Consolas" pitchFamily="49" charset="0"/>
                <a:cs typeface="Consolas" pitchFamily="49" charset="0"/>
              </a:rPr>
              <a:t>);</a:t>
            </a:r>
          </a:p>
          <a:p>
            <a:endParaRPr lang="en-US" sz="1600" dirty="0">
              <a:latin typeface="Consolas" pitchFamily="49" charset="0"/>
              <a:cs typeface="Consolas" pitchFamily="49" charset="0"/>
            </a:endParaRPr>
          </a:p>
          <a:p>
            <a:r>
              <a:rPr lang="en-US" sz="1600" dirty="0" err="1" smtClean="0">
                <a:latin typeface="Consolas" pitchFamily="49" charset="0"/>
                <a:cs typeface="Consolas" pitchFamily="49" charset="0"/>
              </a:rPr>
              <a:t>reader.Close</a:t>
            </a:r>
            <a:r>
              <a:rPr lang="en-US" sz="1600" dirty="0">
                <a:latin typeface="Consolas" pitchFamily="49" charset="0"/>
                <a:cs typeface="Consolas" pitchFamily="49" charset="0"/>
              </a:rPr>
              <a:t>();</a:t>
            </a:r>
          </a:p>
        </p:txBody>
      </p:sp>
      <p:sp>
        <p:nvSpPr>
          <p:cNvPr id="6" name="TextBox 5"/>
          <p:cNvSpPr txBox="1"/>
          <p:nvPr/>
        </p:nvSpPr>
        <p:spPr>
          <a:xfrm>
            <a:off x="304800" y="5449669"/>
            <a:ext cx="3733800" cy="646331"/>
          </a:xfrm>
          <a:prstGeom prst="rect">
            <a:avLst/>
          </a:prstGeom>
          <a:noFill/>
        </p:spPr>
        <p:txBody>
          <a:bodyPr wrap="square" rtlCol="0">
            <a:spAutoFit/>
          </a:bodyPr>
          <a:lstStyle/>
          <a:p>
            <a:r>
              <a:rPr lang="en-US" dirty="0" smtClean="0">
                <a:latin typeface="Arial" pitchFamily="34" charset="0"/>
                <a:cs typeface="Arial" pitchFamily="34" charset="0"/>
              </a:rPr>
              <a:t>supports conversion of intrinsic types into character output</a:t>
            </a:r>
            <a:endParaRPr lang="en-US" dirty="0">
              <a:latin typeface="Arial" pitchFamily="34" charset="0"/>
              <a:cs typeface="Arial" pitchFamily="34" charset="0"/>
            </a:endParaRPr>
          </a:p>
        </p:txBody>
      </p:sp>
      <p:cxnSp>
        <p:nvCxnSpPr>
          <p:cNvPr id="8" name="Straight Arrow Connector 7"/>
          <p:cNvCxnSpPr/>
          <p:nvPr/>
        </p:nvCxnSpPr>
        <p:spPr>
          <a:xfrm flipV="1">
            <a:off x="2133600" y="4572000"/>
            <a:ext cx="0" cy="838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4495800" y="5428565"/>
            <a:ext cx="4267200" cy="369332"/>
          </a:xfrm>
          <a:prstGeom prst="rect">
            <a:avLst/>
          </a:prstGeom>
          <a:noFill/>
        </p:spPr>
        <p:txBody>
          <a:bodyPr wrap="square" rtlCol="0">
            <a:spAutoFit/>
          </a:bodyPr>
          <a:lstStyle/>
          <a:p>
            <a:r>
              <a:rPr lang="en-US" dirty="0" smtClean="0">
                <a:latin typeface="Arial" pitchFamily="34" charset="0"/>
                <a:cs typeface="Arial" pitchFamily="34" charset="0"/>
              </a:rPr>
              <a:t>treats entire file as a series of strings</a:t>
            </a:r>
            <a:endParaRPr lang="en-US" dirty="0">
              <a:latin typeface="Arial" pitchFamily="34" charset="0"/>
              <a:cs typeface="Arial" pitchFamily="34" charset="0"/>
            </a:endParaRPr>
          </a:p>
        </p:txBody>
      </p:sp>
    </p:spTree>
    <p:extLst>
      <p:ext uri="{BB962C8B-B14F-4D97-AF65-F5344CB8AC3E}">
        <p14:creationId xmlns:p14="http://schemas.microsoft.com/office/powerpoint/2010/main" val="3299264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Streams</a:t>
            </a:r>
            <a:endParaRPr lang="en-US" dirty="0"/>
          </a:p>
        </p:txBody>
      </p:sp>
      <p:sp>
        <p:nvSpPr>
          <p:cNvPr id="3" name="Content Placeholder 2"/>
          <p:cNvSpPr>
            <a:spLocks noGrp="1"/>
          </p:cNvSpPr>
          <p:nvPr>
            <p:ph idx="1"/>
          </p:nvPr>
        </p:nvSpPr>
        <p:spPr>
          <a:xfrm>
            <a:off x="457200" y="1600200"/>
            <a:ext cx="8229600" cy="1143000"/>
          </a:xfrm>
        </p:spPr>
        <p:txBody>
          <a:bodyPr/>
          <a:lstStyle/>
          <a:p>
            <a:r>
              <a:rPr lang="en-US" dirty="0" err="1" smtClean="0">
                <a:latin typeface="Consolas" pitchFamily="49" charset="0"/>
                <a:cs typeface="Consolas" pitchFamily="49" charset="0"/>
              </a:rPr>
              <a:t>FileStream</a:t>
            </a:r>
            <a:r>
              <a:rPr lang="en-US" dirty="0" smtClean="0"/>
              <a:t> opens a file as a stream</a:t>
            </a:r>
          </a:p>
          <a:p>
            <a:pPr lvl="1"/>
            <a:r>
              <a:rPr lang="en-US" dirty="0" smtClean="0"/>
              <a:t>can also use helpers </a:t>
            </a:r>
            <a:r>
              <a:rPr lang="en-US" b="1" dirty="0" err="1" smtClean="0">
                <a:latin typeface="Consolas" pitchFamily="49" charset="0"/>
                <a:cs typeface="Consolas" pitchFamily="49" charset="0"/>
              </a:rPr>
              <a:t>File.OpenRead</a:t>
            </a:r>
            <a:r>
              <a:rPr lang="en-US" dirty="0" smtClean="0"/>
              <a:t> or </a:t>
            </a:r>
            <a:r>
              <a:rPr lang="en-US" b="1" dirty="0" err="1" smtClean="0">
                <a:latin typeface="Consolas" pitchFamily="49" charset="0"/>
                <a:cs typeface="Consolas" pitchFamily="49" charset="0"/>
              </a:rPr>
              <a:t>File.OpenWrite</a:t>
            </a:r>
            <a:endParaRPr lang="en-US" b="1" dirty="0">
              <a:latin typeface="Consolas" pitchFamily="49" charset="0"/>
              <a:cs typeface="Consolas" pitchFamily="49" charset="0"/>
            </a:endParaRPr>
          </a:p>
        </p:txBody>
      </p:sp>
      <p:sp>
        <p:nvSpPr>
          <p:cNvPr id="4" name="TextBox 3"/>
          <p:cNvSpPr txBox="1"/>
          <p:nvPr/>
        </p:nvSpPr>
        <p:spPr>
          <a:xfrm>
            <a:off x="381000" y="2755880"/>
            <a:ext cx="8229600" cy="34163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using System.IO;</a:t>
            </a: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FastAParser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ISequenceParser</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public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Parse()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using (</a:t>
            </a:r>
            <a:r>
              <a:rPr lang="en-US" dirty="0" err="1" smtClean="0">
                <a:latin typeface="Consolas" pitchFamily="49" charset="0"/>
                <a:cs typeface="Consolas" pitchFamily="49" charset="0"/>
              </a:rPr>
              <a:t>FileStream</a:t>
            </a:r>
            <a:r>
              <a:rPr lang="en-US" dirty="0">
                <a:latin typeface="Consolas" pitchFamily="49" charset="0"/>
                <a:cs typeface="Consolas" pitchFamily="49" charset="0"/>
              </a:rPr>
              <a:t> </a:t>
            </a:r>
            <a:r>
              <a:rPr lang="en-US" dirty="0" err="1" smtClean="0">
                <a:latin typeface="Consolas" pitchFamily="49" charset="0"/>
                <a:cs typeface="Consolas" pitchFamily="49" charset="0"/>
              </a:rPr>
              <a:t>fs</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File.OpenRead</a:t>
            </a:r>
            <a:r>
              <a:rPr lang="en-US" dirty="0" smtClean="0">
                <a:latin typeface="Consolas" pitchFamily="49" charset="0"/>
                <a:cs typeface="Consolas" pitchFamily="49" charset="0"/>
              </a:rPr>
              <a:t>(filename))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  </a:t>
            </a:r>
          </a:p>
          <a:p>
            <a:r>
              <a:rPr lang="en-US" dirty="0" smtClean="0">
                <a:latin typeface="Consolas" pitchFamily="49" charset="0"/>
                <a:cs typeface="Consolas" pitchFamily="49" charset="0"/>
              </a:rPr>
              <a:t>   }</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695614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 data source</a:t>
            </a:r>
            <a:endParaRPr lang="en-US" dirty="0"/>
          </a:p>
        </p:txBody>
      </p:sp>
      <p:sp>
        <p:nvSpPr>
          <p:cNvPr id="3" name="Content Placeholder 2"/>
          <p:cNvSpPr>
            <a:spLocks noGrp="1"/>
          </p:cNvSpPr>
          <p:nvPr>
            <p:ph idx="1"/>
          </p:nvPr>
        </p:nvSpPr>
        <p:spPr>
          <a:xfrm>
            <a:off x="457200" y="1600200"/>
            <a:ext cx="8229600" cy="2057400"/>
          </a:xfrm>
        </p:spPr>
        <p:txBody>
          <a:bodyPr>
            <a:normAutofit/>
          </a:bodyPr>
          <a:lstStyle/>
          <a:p>
            <a:r>
              <a:rPr lang="en-US" dirty="0" smtClean="0"/>
              <a:t>Sequence parsers have two mechanisms for reading data</a:t>
            </a:r>
          </a:p>
          <a:p>
            <a:pPr lvl="1"/>
            <a:r>
              <a:rPr lang="en-US" b="1" dirty="0" smtClean="0">
                <a:latin typeface="Consolas"/>
                <a:cs typeface="Consolas"/>
              </a:rPr>
              <a:t>Open</a:t>
            </a:r>
            <a:r>
              <a:rPr lang="en-US" dirty="0" smtClean="0"/>
              <a:t> method that takes a string (filename, URL, connection, etc.)</a:t>
            </a:r>
          </a:p>
          <a:p>
            <a:pPr lvl="1"/>
            <a:r>
              <a:rPr lang="en-US" b="1" dirty="0" smtClean="0">
                <a:latin typeface="Consolas"/>
                <a:cs typeface="Consolas"/>
              </a:rPr>
              <a:t>Parse </a:t>
            </a:r>
            <a:r>
              <a:rPr lang="en-US" dirty="0" smtClean="0"/>
              <a:t>method that takes a </a:t>
            </a:r>
            <a:r>
              <a:rPr lang="en-US" b="1" dirty="0" err="1" smtClean="0">
                <a:latin typeface="Consolas"/>
                <a:cs typeface="Consolas"/>
              </a:rPr>
              <a:t>StreamReader</a:t>
            </a:r>
            <a:endParaRPr lang="en-US" b="1" dirty="0" smtClean="0">
              <a:latin typeface="Consolas"/>
              <a:cs typeface="Consolas"/>
            </a:endParaRPr>
          </a:p>
          <a:p>
            <a:r>
              <a:rPr lang="en-US" dirty="0" smtClean="0"/>
              <a:t>You should implement both forms if data source allows for it</a:t>
            </a:r>
          </a:p>
          <a:p>
            <a:pPr lvl="1"/>
            <a:r>
              <a:rPr lang="en-US" dirty="0" smtClean="0"/>
              <a:t>provides optimal flexibility to client</a:t>
            </a:r>
          </a:p>
        </p:txBody>
      </p:sp>
      <p:sp>
        <p:nvSpPr>
          <p:cNvPr id="4" name="Rectangle 3"/>
          <p:cNvSpPr/>
          <p:nvPr/>
        </p:nvSpPr>
        <p:spPr>
          <a:xfrm>
            <a:off x="609600" y="3614677"/>
            <a:ext cx="8077200" cy="286232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smtClean="0">
                <a:latin typeface="Consolas"/>
                <a:cs typeface="Consolas"/>
              </a:rPr>
              <a:t>public </a:t>
            </a:r>
            <a:r>
              <a:rPr lang="en-US" dirty="0" err="1">
                <a:latin typeface="Consolas"/>
                <a:cs typeface="Consolas"/>
              </a:rPr>
              <a:t>IEnumerable</a:t>
            </a:r>
            <a:r>
              <a:rPr lang="en-US" dirty="0">
                <a:latin typeface="Consolas"/>
                <a:cs typeface="Consolas"/>
              </a:rPr>
              <a:t>&lt;</a:t>
            </a:r>
            <a:r>
              <a:rPr lang="en-US" dirty="0" err="1">
                <a:latin typeface="Consolas"/>
                <a:cs typeface="Consolas"/>
              </a:rPr>
              <a:t>ISequence</a:t>
            </a:r>
            <a:r>
              <a:rPr lang="en-US" dirty="0">
                <a:latin typeface="Consolas"/>
                <a:cs typeface="Consolas"/>
              </a:rPr>
              <a:t>&gt; Parse(</a:t>
            </a:r>
            <a:r>
              <a:rPr lang="en-US" dirty="0" err="1">
                <a:latin typeface="Consolas"/>
                <a:cs typeface="Consolas"/>
              </a:rPr>
              <a:t>StreamReader</a:t>
            </a:r>
            <a:r>
              <a:rPr lang="en-US" dirty="0">
                <a:latin typeface="Consolas"/>
                <a:cs typeface="Consolas"/>
              </a:rPr>
              <a:t> reader)</a:t>
            </a:r>
          </a:p>
          <a:p>
            <a:r>
              <a:rPr lang="en-US" dirty="0" smtClean="0">
                <a:latin typeface="Consolas"/>
                <a:cs typeface="Consolas"/>
              </a:rPr>
              <a:t>{</a:t>
            </a:r>
            <a:endParaRPr lang="en-US" dirty="0">
              <a:latin typeface="Consolas"/>
              <a:cs typeface="Consolas"/>
            </a:endParaRPr>
          </a:p>
          <a:p>
            <a:r>
              <a:rPr lang="en-US" dirty="0" smtClean="0">
                <a:latin typeface="Consolas"/>
                <a:cs typeface="Consolas"/>
              </a:rPr>
              <a:t>   using </a:t>
            </a:r>
            <a:r>
              <a:rPr lang="en-US" dirty="0">
                <a:latin typeface="Consolas"/>
                <a:cs typeface="Consolas"/>
              </a:rPr>
              <a:t>(reader)</a:t>
            </a:r>
          </a:p>
          <a:p>
            <a:r>
              <a:rPr lang="en-US" dirty="0">
                <a:latin typeface="Consolas"/>
                <a:cs typeface="Consolas"/>
              </a:rPr>
              <a:t>   </a:t>
            </a:r>
            <a:r>
              <a:rPr lang="en-US" dirty="0" smtClean="0">
                <a:latin typeface="Consolas"/>
                <a:cs typeface="Consolas"/>
              </a:rPr>
              <a:t>{ ... }</a:t>
            </a:r>
          </a:p>
          <a:p>
            <a:r>
              <a:rPr lang="en-US" dirty="0">
                <a:latin typeface="Consolas"/>
                <a:cs typeface="Consolas"/>
              </a:rPr>
              <a:t>}</a:t>
            </a:r>
          </a:p>
          <a:p>
            <a:endParaRPr lang="tr-TR" dirty="0" smtClean="0">
              <a:latin typeface="Consolas"/>
              <a:cs typeface="Consolas"/>
            </a:endParaRPr>
          </a:p>
          <a:p>
            <a:r>
              <a:rPr lang="tr-TR" dirty="0" err="1" smtClean="0">
                <a:latin typeface="Consolas"/>
                <a:cs typeface="Consolas"/>
              </a:rPr>
              <a:t>public</a:t>
            </a:r>
            <a:r>
              <a:rPr lang="tr-TR" dirty="0" smtClean="0">
                <a:latin typeface="Consolas"/>
                <a:cs typeface="Consolas"/>
              </a:rPr>
              <a:t> </a:t>
            </a:r>
            <a:r>
              <a:rPr lang="tr-TR" dirty="0" err="1">
                <a:latin typeface="Consolas"/>
                <a:cs typeface="Consolas"/>
              </a:rPr>
              <a:t>IEnumerable</a:t>
            </a:r>
            <a:r>
              <a:rPr lang="tr-TR" dirty="0">
                <a:latin typeface="Consolas"/>
                <a:cs typeface="Consolas"/>
              </a:rPr>
              <a:t>&lt;</a:t>
            </a:r>
            <a:r>
              <a:rPr lang="tr-TR" dirty="0" err="1">
                <a:latin typeface="Consolas"/>
                <a:cs typeface="Consolas"/>
              </a:rPr>
              <a:t>ISequence</a:t>
            </a:r>
            <a:r>
              <a:rPr lang="tr-TR" dirty="0">
                <a:latin typeface="Consolas"/>
                <a:cs typeface="Consolas"/>
              </a:rPr>
              <a:t>&gt; </a:t>
            </a:r>
            <a:r>
              <a:rPr lang="tr-TR" dirty="0" err="1">
                <a:latin typeface="Consolas"/>
                <a:cs typeface="Consolas"/>
              </a:rPr>
              <a:t>Parse</a:t>
            </a:r>
            <a:r>
              <a:rPr lang="tr-TR" dirty="0">
                <a:latin typeface="Consolas"/>
                <a:cs typeface="Consolas"/>
              </a:rPr>
              <a:t>()</a:t>
            </a:r>
          </a:p>
          <a:p>
            <a:r>
              <a:rPr lang="tr-TR" dirty="0" smtClean="0">
                <a:latin typeface="Consolas"/>
                <a:cs typeface="Consolas"/>
              </a:rPr>
              <a:t>{</a:t>
            </a:r>
            <a:endParaRPr lang="tr-TR" dirty="0">
              <a:latin typeface="Consolas"/>
              <a:cs typeface="Consolas"/>
            </a:endParaRPr>
          </a:p>
          <a:p>
            <a:r>
              <a:rPr lang="tr-TR" dirty="0" smtClean="0">
                <a:latin typeface="Consolas"/>
                <a:cs typeface="Consolas"/>
              </a:rPr>
              <a:t>   </a:t>
            </a:r>
            <a:r>
              <a:rPr lang="tr-TR" dirty="0" err="1" smtClean="0">
                <a:latin typeface="Consolas"/>
                <a:cs typeface="Consolas"/>
              </a:rPr>
              <a:t>return</a:t>
            </a:r>
            <a:r>
              <a:rPr lang="tr-TR" dirty="0" smtClean="0">
                <a:latin typeface="Consolas"/>
                <a:cs typeface="Consolas"/>
              </a:rPr>
              <a:t> </a:t>
            </a:r>
            <a:r>
              <a:rPr lang="tr-TR" dirty="0" err="1">
                <a:latin typeface="Consolas"/>
                <a:cs typeface="Consolas"/>
              </a:rPr>
              <a:t>Parse</a:t>
            </a:r>
            <a:r>
              <a:rPr lang="tr-TR" dirty="0">
                <a:latin typeface="Consolas"/>
                <a:cs typeface="Consolas"/>
              </a:rPr>
              <a:t>(</a:t>
            </a:r>
            <a:r>
              <a:rPr lang="tr-TR" dirty="0" err="1">
                <a:latin typeface="Consolas"/>
                <a:cs typeface="Consolas"/>
              </a:rPr>
              <a:t>new</a:t>
            </a:r>
            <a:r>
              <a:rPr lang="tr-TR" dirty="0">
                <a:latin typeface="Consolas"/>
                <a:cs typeface="Consolas"/>
              </a:rPr>
              <a:t> </a:t>
            </a:r>
            <a:r>
              <a:rPr lang="tr-TR" dirty="0" err="1">
                <a:latin typeface="Consolas"/>
                <a:cs typeface="Consolas"/>
              </a:rPr>
              <a:t>StreamReader</a:t>
            </a:r>
            <a:r>
              <a:rPr lang="tr-TR" dirty="0">
                <a:latin typeface="Consolas"/>
                <a:cs typeface="Consolas"/>
              </a:rPr>
              <a:t>(_</a:t>
            </a:r>
            <a:r>
              <a:rPr lang="tr-TR" dirty="0" err="1">
                <a:latin typeface="Consolas"/>
                <a:cs typeface="Consolas"/>
              </a:rPr>
              <a:t>filename</a:t>
            </a:r>
            <a:r>
              <a:rPr lang="tr-TR" dirty="0">
                <a:latin typeface="Consolas"/>
                <a:cs typeface="Consolas"/>
              </a:rPr>
              <a:t>));</a:t>
            </a:r>
          </a:p>
          <a:p>
            <a:r>
              <a:rPr lang="tr-TR" dirty="0" smtClean="0">
                <a:latin typeface="Consolas"/>
                <a:cs typeface="Consolas"/>
              </a:rPr>
              <a:t>}</a:t>
            </a:r>
            <a:endParaRPr lang="tr-TR" dirty="0">
              <a:latin typeface="Consolas"/>
              <a:cs typeface="Consolas"/>
            </a:endParaRPr>
          </a:p>
        </p:txBody>
      </p:sp>
    </p:spTree>
    <p:extLst>
      <p:ext uri="{BB962C8B-B14F-4D97-AF65-F5344CB8AC3E}">
        <p14:creationId xmlns:p14="http://schemas.microsoft.com/office/powerpoint/2010/main" val="2068959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an Alphabet</a:t>
            </a:r>
            <a:endParaRPr lang="en-US" dirty="0"/>
          </a:p>
        </p:txBody>
      </p:sp>
      <p:sp>
        <p:nvSpPr>
          <p:cNvPr id="3" name="Content Placeholder 2"/>
          <p:cNvSpPr>
            <a:spLocks noGrp="1"/>
          </p:cNvSpPr>
          <p:nvPr>
            <p:ph idx="1"/>
          </p:nvPr>
        </p:nvSpPr>
        <p:spPr>
          <a:xfrm>
            <a:off x="457200" y="1600200"/>
            <a:ext cx="8229600" cy="4038600"/>
          </a:xfrm>
        </p:spPr>
        <p:txBody>
          <a:bodyPr/>
          <a:lstStyle/>
          <a:p>
            <a:r>
              <a:rPr lang="en-US" dirty="0" smtClean="0"/>
              <a:t>Selected alphabet determines the valid symbols</a:t>
            </a:r>
          </a:p>
          <a:p>
            <a:pPr lvl="1"/>
            <a:r>
              <a:rPr lang="en-US" dirty="0" smtClean="0"/>
              <a:t>encountered symbols not in alphabet are rejected</a:t>
            </a:r>
            <a:r>
              <a:rPr lang="en-US" baseline="30000" dirty="0" smtClean="0"/>
              <a:t>[1]</a:t>
            </a:r>
          </a:p>
          <a:p>
            <a:r>
              <a:rPr lang="en-US" dirty="0" smtClean="0"/>
              <a:t>Quite a bit of freedom in selecting the alphabet</a:t>
            </a:r>
          </a:p>
          <a:p>
            <a:pPr lvl="1"/>
            <a:r>
              <a:rPr lang="en-US" dirty="0" smtClean="0"/>
              <a:t>parser can require it is set prior to loading the data</a:t>
            </a:r>
          </a:p>
          <a:p>
            <a:pPr lvl="1"/>
            <a:r>
              <a:rPr lang="en-US" dirty="0" smtClean="0"/>
              <a:t>more likely, parser can auto-detect it or just "know" the alphabet</a:t>
            </a:r>
          </a:p>
          <a:p>
            <a:r>
              <a:rPr lang="en-US" dirty="0" smtClean="0"/>
              <a:t>.NET Bio defines three common alphabet types</a:t>
            </a:r>
          </a:p>
          <a:p>
            <a:pPr lvl="1"/>
            <a:r>
              <a:rPr lang="en-US" b="1" dirty="0" err="1" smtClean="0">
                <a:latin typeface="Consolas" pitchFamily="49" charset="0"/>
                <a:cs typeface="Consolas" pitchFamily="49" charset="0"/>
              </a:rPr>
              <a:t>Alphabets.DNA</a:t>
            </a:r>
            <a:r>
              <a:rPr lang="en-US" b="1" dirty="0" smtClean="0">
                <a:latin typeface="Consolas" pitchFamily="49" charset="0"/>
                <a:cs typeface="Consolas" pitchFamily="49" charset="0"/>
              </a:rPr>
              <a:t> </a:t>
            </a:r>
            <a:r>
              <a:rPr lang="en-US" dirty="0" smtClean="0"/>
              <a:t>(same as </a:t>
            </a:r>
            <a:r>
              <a:rPr lang="en-US" b="1" dirty="0" err="1" smtClean="0">
                <a:latin typeface="Consolas" pitchFamily="49" charset="0"/>
                <a:cs typeface="Consolas" pitchFamily="49" charset="0"/>
              </a:rPr>
              <a:t>DnaAlphabet.Instance</a:t>
            </a:r>
            <a:r>
              <a:rPr lang="en-US" dirty="0" smtClean="0"/>
              <a:t>)</a:t>
            </a:r>
          </a:p>
          <a:p>
            <a:pPr lvl="1"/>
            <a:r>
              <a:rPr lang="en-US" b="1" dirty="0" err="1" smtClean="0">
                <a:latin typeface="Consolas" pitchFamily="49" charset="0"/>
                <a:cs typeface="Consolas" pitchFamily="49" charset="0"/>
              </a:rPr>
              <a:t>Alphabets.RNA</a:t>
            </a:r>
            <a:r>
              <a:rPr lang="en-US" b="1" dirty="0" smtClean="0">
                <a:latin typeface="Consolas" pitchFamily="49" charset="0"/>
                <a:cs typeface="Consolas" pitchFamily="49" charset="0"/>
              </a:rPr>
              <a:t> </a:t>
            </a:r>
            <a:r>
              <a:rPr lang="en-US" dirty="0"/>
              <a:t>(same as </a:t>
            </a:r>
            <a:r>
              <a:rPr lang="en-US" b="1" dirty="0" err="1" smtClean="0">
                <a:latin typeface="Consolas" pitchFamily="49" charset="0"/>
                <a:cs typeface="Consolas" pitchFamily="49" charset="0"/>
              </a:rPr>
              <a:t>RnaAlphabet.Instance</a:t>
            </a:r>
            <a:r>
              <a:rPr lang="en-US" dirty="0"/>
              <a:t>)</a:t>
            </a:r>
          </a:p>
          <a:p>
            <a:pPr lvl="1"/>
            <a:r>
              <a:rPr lang="en-US" b="1" dirty="0" err="1" smtClean="0">
                <a:latin typeface="Consolas" pitchFamily="49" charset="0"/>
                <a:cs typeface="Consolas" pitchFamily="49" charset="0"/>
              </a:rPr>
              <a:t>Alphabets.Protein</a:t>
            </a:r>
            <a:r>
              <a:rPr lang="en-US" b="1" dirty="0" smtClean="0">
                <a:latin typeface="Consolas" pitchFamily="49" charset="0"/>
                <a:cs typeface="Consolas" pitchFamily="49" charset="0"/>
              </a:rPr>
              <a:t> </a:t>
            </a:r>
            <a:r>
              <a:rPr lang="en-US" dirty="0" smtClean="0"/>
              <a:t>(same as </a:t>
            </a:r>
            <a:r>
              <a:rPr lang="en-US" b="1" dirty="0" err="1" smtClean="0">
                <a:latin typeface="Consolas" pitchFamily="49" charset="0"/>
                <a:cs typeface="Consolas" pitchFamily="49" charset="0"/>
              </a:rPr>
              <a:t>ProteinAlphabet.Instance</a:t>
            </a:r>
            <a:r>
              <a:rPr lang="en-US" dirty="0" smtClean="0"/>
              <a:t>)</a:t>
            </a:r>
          </a:p>
          <a:p>
            <a:r>
              <a:rPr lang="en-US" dirty="0" smtClean="0"/>
              <a:t>Can define your own if necessary</a:t>
            </a:r>
          </a:p>
          <a:p>
            <a:pPr lvl="1"/>
            <a:r>
              <a:rPr lang="en-US" dirty="0" smtClean="0"/>
              <a:t>necessary for custom symbols</a:t>
            </a:r>
          </a:p>
          <a:p>
            <a:pPr lvl="1"/>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285982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default alphabets</a:t>
            </a:r>
            <a:endParaRPr lang="en-US" dirty="0"/>
          </a:p>
        </p:txBody>
      </p:sp>
      <p:sp>
        <p:nvSpPr>
          <p:cNvPr id="3" name="Content Placeholder 2"/>
          <p:cNvSpPr>
            <a:spLocks noGrp="1"/>
          </p:cNvSpPr>
          <p:nvPr>
            <p:ph idx="1"/>
          </p:nvPr>
        </p:nvSpPr>
        <p:spPr>
          <a:xfrm>
            <a:off x="457200" y="1600200"/>
            <a:ext cx="8229600" cy="1676400"/>
          </a:xfrm>
        </p:spPr>
        <p:txBody>
          <a:bodyPr/>
          <a:lstStyle/>
          <a:p>
            <a:r>
              <a:rPr lang="en-US" dirty="0" smtClean="0"/>
              <a:t>Parsers can just hard-code the alphabet</a:t>
            </a:r>
          </a:p>
          <a:p>
            <a:pPr lvl="1"/>
            <a:r>
              <a:rPr lang="en-US" dirty="0" smtClean="0"/>
              <a:t>fine if the particular format is specific to a type of data</a:t>
            </a:r>
          </a:p>
          <a:p>
            <a:r>
              <a:rPr lang="en-US" dirty="0" smtClean="0"/>
              <a:t>… or can lookup the proper alphabet when parsing the file</a:t>
            </a:r>
          </a:p>
          <a:p>
            <a:pPr lvl="1"/>
            <a:r>
              <a:rPr lang="en-US" b="1" dirty="0" err="1" smtClean="0">
                <a:latin typeface="Consolas" pitchFamily="49" charset="0"/>
                <a:cs typeface="Consolas" pitchFamily="49" charset="0"/>
              </a:rPr>
              <a:t>IAlphabet.ValidateSequence</a:t>
            </a:r>
            <a:r>
              <a:rPr lang="en-US" b="1" dirty="0" smtClean="0">
                <a:latin typeface="Consolas" pitchFamily="49" charset="0"/>
                <a:cs typeface="Consolas" pitchFamily="49" charset="0"/>
              </a:rPr>
              <a:t> </a:t>
            </a:r>
            <a:r>
              <a:rPr lang="en-US" dirty="0" smtClean="0"/>
              <a:t>method can help with this task</a:t>
            </a:r>
            <a:endParaRPr lang="en-US" dirty="0"/>
          </a:p>
        </p:txBody>
      </p:sp>
      <p:sp>
        <p:nvSpPr>
          <p:cNvPr id="4" name="TextBox 3"/>
          <p:cNvSpPr txBox="1"/>
          <p:nvPr/>
        </p:nvSpPr>
        <p:spPr>
          <a:xfrm>
            <a:off x="3733800" y="3352800"/>
            <a:ext cx="5105400" cy="1754326"/>
          </a:xfrm>
          <a:prstGeom prst="rect">
            <a:avLst/>
          </a:prstGeom>
          <a:noFill/>
        </p:spPr>
        <p:txBody>
          <a:bodyPr wrap="square" rtlCol="0">
            <a:spAutoFit/>
          </a:bodyPr>
          <a:lstStyle/>
          <a:p>
            <a:pPr marL="342900" indent="-342900">
              <a:buAutoNum type="arabicPeriod"/>
            </a:pPr>
            <a:r>
              <a:rPr lang="en-US" dirty="0" smtClean="0">
                <a:latin typeface="Arial" pitchFamily="34" charset="0"/>
                <a:cs typeface="Arial" pitchFamily="34" charset="0"/>
              </a:rPr>
              <a:t>Decide initial alphabet to try</a:t>
            </a:r>
          </a:p>
          <a:p>
            <a:pPr marL="342900" indent="-342900">
              <a:buAutoNum type="arabicPeriod"/>
            </a:pPr>
            <a:r>
              <a:rPr lang="en-US" dirty="0" smtClean="0">
                <a:latin typeface="Arial" pitchFamily="34" charset="0"/>
                <a:cs typeface="Arial" pitchFamily="34" charset="0"/>
              </a:rPr>
              <a:t>Call </a:t>
            </a:r>
            <a:r>
              <a:rPr lang="en-US" b="1" dirty="0" err="1" smtClean="0">
                <a:latin typeface="Consolas" pitchFamily="49" charset="0"/>
                <a:cs typeface="Consolas" pitchFamily="49" charset="0"/>
              </a:rPr>
              <a:t>ValidateSequence</a:t>
            </a:r>
            <a:r>
              <a:rPr lang="en-US" b="1" dirty="0" smtClean="0">
                <a:latin typeface="Consolas" pitchFamily="49" charset="0"/>
                <a:cs typeface="Consolas" pitchFamily="49" charset="0"/>
              </a:rPr>
              <a:t> </a:t>
            </a:r>
            <a:r>
              <a:rPr lang="en-US" dirty="0" smtClean="0">
                <a:latin typeface="Arial" pitchFamily="34" charset="0"/>
                <a:cs typeface="Arial" pitchFamily="34" charset="0"/>
              </a:rPr>
              <a:t>passing portion of sequence .. it returns true/false if all symbols are located in the selected alphabet.</a:t>
            </a:r>
          </a:p>
          <a:p>
            <a:pPr marL="342900" indent="-342900">
              <a:buAutoNum type="arabicPeriod"/>
            </a:pPr>
            <a:r>
              <a:rPr lang="en-US" dirty="0" smtClean="0">
                <a:latin typeface="Arial" pitchFamily="34" charset="0"/>
                <a:cs typeface="Arial" pitchFamily="34" charset="0"/>
              </a:rPr>
              <a:t>If there is no match, move onto a different alphabet to try (</a:t>
            </a:r>
            <a:r>
              <a:rPr lang="en-US" b="1" dirty="0" err="1" smtClean="0">
                <a:latin typeface="Consolas" pitchFamily="49" charset="0"/>
                <a:cs typeface="Consolas" pitchFamily="49" charset="0"/>
              </a:rPr>
              <a:t>Alphabets.All</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5" name="Rectangle 1"/>
          <p:cNvSpPr>
            <a:spLocks noChangeArrowheads="1"/>
          </p:cNvSpPr>
          <p:nvPr/>
        </p:nvSpPr>
        <p:spPr bwMode="auto">
          <a:xfrm>
            <a:off x="3862387" y="5358524"/>
            <a:ext cx="4848225" cy="73866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400" dirty="0">
                <a:latin typeface="Consolas" pitchFamily="49" charset="0"/>
                <a:cs typeface="Consolas" pitchFamily="49" charset="0"/>
              </a:rPr>
              <a:t> </a:t>
            </a:r>
            <a:r>
              <a:rPr lang="en-US" sz="1400" dirty="0" err="1">
                <a:latin typeface="Consolas" pitchFamily="49" charset="0"/>
                <a:cs typeface="Consolas" pitchFamily="49" charset="0"/>
              </a:rPr>
              <a:t>bool</a:t>
            </a:r>
            <a:r>
              <a:rPr lang="en-US" sz="1400" dirty="0">
                <a:latin typeface="Consolas" pitchFamily="49" charset="0"/>
                <a:cs typeface="Consolas" pitchFamily="49" charset="0"/>
              </a:rPr>
              <a:t> </a:t>
            </a:r>
            <a:r>
              <a:rPr lang="en-US" sz="1400" dirty="0" err="1">
                <a:latin typeface="Consolas" pitchFamily="49" charset="0"/>
                <a:cs typeface="Consolas" pitchFamily="49" charset="0"/>
              </a:rPr>
              <a:t>ValidateSequence</a:t>
            </a:r>
            <a:r>
              <a:rPr lang="en-US" sz="1400" dirty="0">
                <a:latin typeface="Consolas" pitchFamily="49" charset="0"/>
                <a:cs typeface="Consolas" pitchFamily="49" charset="0"/>
              </a:rPr>
              <a:t>(byte[] symbols, </a:t>
            </a:r>
            <a:endParaRPr lang="en-US" sz="1400" dirty="0" smtClean="0">
              <a:latin typeface="Consolas" pitchFamily="49" charset="0"/>
              <a:cs typeface="Consolas" pitchFamily="49" charset="0"/>
            </a:endParaRPr>
          </a:p>
          <a:p>
            <a:pPr lvl="0" fontAlgn="base">
              <a:spcBef>
                <a:spcPct val="0"/>
              </a:spcBef>
              <a:spcAft>
                <a:spcPct val="0"/>
              </a:spcAft>
            </a:pPr>
            <a:r>
              <a:rPr lang="en-US" sz="1400" dirty="0">
                <a:latin typeface="Consolas" pitchFamily="49" charset="0"/>
                <a:cs typeface="Consolas" pitchFamily="49" charset="0"/>
              </a:rPr>
              <a:t> </a:t>
            </a:r>
            <a:r>
              <a:rPr lang="en-US" sz="1400" dirty="0" smtClean="0">
                <a:latin typeface="Consolas" pitchFamily="49" charset="0"/>
                <a:cs typeface="Consolas" pitchFamily="49" charset="0"/>
              </a:rPr>
              <a:t>                      long </a:t>
            </a:r>
            <a:r>
              <a:rPr lang="en-US" sz="1400" dirty="0">
                <a:latin typeface="Consolas" pitchFamily="49" charset="0"/>
                <a:cs typeface="Consolas" pitchFamily="49" charset="0"/>
              </a:rPr>
              <a:t>offset, </a:t>
            </a:r>
            <a:endParaRPr lang="en-US" sz="1400" dirty="0" smtClean="0">
              <a:latin typeface="Consolas" pitchFamily="49" charset="0"/>
              <a:cs typeface="Consolas" pitchFamily="49" charset="0"/>
            </a:endParaRPr>
          </a:p>
          <a:p>
            <a:pPr lvl="0" fontAlgn="base">
              <a:spcBef>
                <a:spcPct val="0"/>
              </a:spcBef>
              <a:spcAft>
                <a:spcPct val="0"/>
              </a:spcAft>
            </a:pPr>
            <a:r>
              <a:rPr lang="en-US" sz="1400" dirty="0">
                <a:latin typeface="Consolas" pitchFamily="49" charset="0"/>
                <a:cs typeface="Consolas" pitchFamily="49" charset="0"/>
              </a:rPr>
              <a:t> </a:t>
            </a:r>
            <a:r>
              <a:rPr lang="en-US" sz="1400" dirty="0" smtClean="0">
                <a:latin typeface="Consolas" pitchFamily="49" charset="0"/>
                <a:cs typeface="Consolas" pitchFamily="49" charset="0"/>
              </a:rPr>
              <a:t>                      long </a:t>
            </a:r>
            <a:r>
              <a:rPr lang="en-US" sz="1400" dirty="0">
                <a:latin typeface="Consolas" pitchFamily="49" charset="0"/>
                <a:cs typeface="Consolas" pitchFamily="49" charset="0"/>
              </a:rPr>
              <a:t>length);</a:t>
            </a:r>
            <a:endParaRPr kumimoji="0" lang="en-US" sz="1800" b="0" i="0" u="none" strike="noStrike" cap="none" normalizeH="0" baseline="0" dirty="0" smtClean="0">
              <a:ln>
                <a:noFill/>
              </a:ln>
              <a:effectLst/>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144976"/>
            <a:ext cx="2604861" cy="3484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0813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a custom alphabet is needed</a:t>
            </a:r>
            <a:endParaRPr lang="en-US" dirty="0"/>
          </a:p>
        </p:txBody>
      </p:sp>
      <p:sp>
        <p:nvSpPr>
          <p:cNvPr id="3" name="Content Placeholder 2"/>
          <p:cNvSpPr>
            <a:spLocks noGrp="1"/>
          </p:cNvSpPr>
          <p:nvPr>
            <p:ph idx="1"/>
          </p:nvPr>
        </p:nvSpPr>
        <p:spPr>
          <a:xfrm>
            <a:off x="457200" y="1600200"/>
            <a:ext cx="8229600" cy="1219200"/>
          </a:xfrm>
        </p:spPr>
        <p:txBody>
          <a:bodyPr>
            <a:normAutofit/>
          </a:bodyPr>
          <a:lstStyle/>
          <a:p>
            <a:r>
              <a:rPr lang="en-US" dirty="0" smtClean="0"/>
              <a:t>Custom alphabets implement the </a:t>
            </a:r>
            <a:r>
              <a:rPr lang="en-US" dirty="0" err="1" smtClean="0">
                <a:latin typeface="Consolas" pitchFamily="49" charset="0"/>
                <a:cs typeface="Consolas" pitchFamily="49" charset="0"/>
              </a:rPr>
              <a:t>IAlphabet</a:t>
            </a:r>
            <a:r>
              <a:rPr lang="en-US" dirty="0" smtClean="0"/>
              <a:t> interface</a:t>
            </a:r>
          </a:p>
          <a:p>
            <a:pPr lvl="1"/>
            <a:r>
              <a:rPr lang="en-US" dirty="0" smtClean="0"/>
              <a:t>currently no abstract implementation in .NET Bio</a:t>
            </a:r>
          </a:p>
          <a:p>
            <a:pPr lvl="1"/>
            <a:r>
              <a:rPr lang="en-US" dirty="0" smtClean="0"/>
              <a:t>helpful to take existing implementation source and modify it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895600"/>
            <a:ext cx="5448300"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0039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Alphabet: symbols</a:t>
            </a:r>
            <a:endParaRPr lang="en-US" dirty="0"/>
          </a:p>
        </p:txBody>
      </p:sp>
      <p:sp>
        <p:nvSpPr>
          <p:cNvPr id="3" name="Content Placeholder 2"/>
          <p:cNvSpPr>
            <a:spLocks noGrp="1"/>
          </p:cNvSpPr>
          <p:nvPr>
            <p:ph idx="1"/>
          </p:nvPr>
        </p:nvSpPr>
        <p:spPr>
          <a:xfrm>
            <a:off x="457200" y="1524000"/>
            <a:ext cx="8229600" cy="1219200"/>
          </a:xfrm>
        </p:spPr>
        <p:txBody>
          <a:bodyPr/>
          <a:lstStyle/>
          <a:p>
            <a:r>
              <a:rPr lang="en-US" dirty="0" smtClean="0"/>
              <a:t>Alphabet should define custom symbols</a:t>
            </a:r>
            <a:endParaRPr lang="en-US" dirty="0" smtClean="0">
              <a:latin typeface="Consolas" pitchFamily="49" charset="0"/>
              <a:cs typeface="Consolas" pitchFamily="49" charset="0"/>
            </a:endParaRPr>
          </a:p>
        </p:txBody>
      </p:sp>
      <p:sp>
        <p:nvSpPr>
          <p:cNvPr id="4" name="TextBox 3"/>
          <p:cNvSpPr txBox="1"/>
          <p:nvPr/>
        </p:nvSpPr>
        <p:spPr>
          <a:xfrm>
            <a:off x="304800" y="2105085"/>
            <a:ext cx="8610600" cy="424731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DnaAlphabet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static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Instance { get; private set; }</a:t>
            </a:r>
          </a:p>
          <a:p>
            <a:r>
              <a:rPr lang="en-US" dirty="0" smtClean="0">
                <a:solidFill>
                  <a:srgbClr val="FF0000"/>
                </a:solidFill>
                <a:latin typeface="Consolas" pitchFamily="49" charset="0"/>
                <a:cs typeface="Consolas" pitchFamily="49" charset="0"/>
              </a:rPr>
              <a:t>   public byte Terminator { get; private set; }</a:t>
            </a:r>
          </a:p>
          <a:p>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static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      Instance = new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endParaRPr lang="en-US" dirty="0">
              <a:latin typeface="Consolas" pitchFamily="49" charset="0"/>
              <a:cs typeface="Consolas" pitchFamily="49" charset="0"/>
            </a:endParaRPr>
          </a:p>
          <a:p>
            <a:r>
              <a:rPr lang="en-US" dirty="0" smtClean="0">
                <a:latin typeface="Consolas" pitchFamily="49" charset="0"/>
                <a:cs typeface="Consolas" pitchFamily="49" charset="0"/>
              </a:rPr>
              <a:t>   protected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Name = "Custom </a:t>
            </a:r>
            <a:r>
              <a:rPr lang="en-US" dirty="0" err="1" smtClean="0">
                <a:latin typeface="Consolas" pitchFamily="49" charset="0"/>
                <a:cs typeface="Consolas" pitchFamily="49" charset="0"/>
              </a:rPr>
              <a:t>Dna</a:t>
            </a:r>
            <a:r>
              <a:rPr lang="en-US" dirty="0" smtClean="0">
                <a:latin typeface="Consolas" pitchFamily="49" charset="0"/>
                <a:cs typeface="Consolas" pitchFamily="49" charset="0"/>
              </a:rPr>
              <a:t> Alphabet";</a:t>
            </a:r>
          </a:p>
          <a:p>
            <a:r>
              <a:rPr lang="en-US" dirty="0">
                <a:latin typeface="Consolas" pitchFamily="49" charset="0"/>
                <a:cs typeface="Consolas" pitchFamily="49" charset="0"/>
              </a:rPr>
              <a:t> </a:t>
            </a:r>
            <a:r>
              <a:rPr lang="en-US" dirty="0" smtClean="0">
                <a:latin typeface="Consolas" pitchFamily="49" charset="0"/>
                <a:cs typeface="Consolas" pitchFamily="49" charset="0"/>
              </a:rPr>
              <a:t>     Terminator = (byte) '~';</a:t>
            </a:r>
          </a:p>
          <a:p>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2887995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ambiguity</a:t>
            </a:r>
            <a:endParaRPr lang="en-US" dirty="0"/>
          </a:p>
        </p:txBody>
      </p:sp>
      <p:sp>
        <p:nvSpPr>
          <p:cNvPr id="3" name="Content Placeholder 2"/>
          <p:cNvSpPr>
            <a:spLocks noGrp="1"/>
          </p:cNvSpPr>
          <p:nvPr>
            <p:ph idx="1"/>
          </p:nvPr>
        </p:nvSpPr>
        <p:spPr>
          <a:xfrm>
            <a:off x="457200" y="1600200"/>
            <a:ext cx="8534400" cy="2484060"/>
          </a:xfrm>
        </p:spPr>
        <p:txBody>
          <a:bodyPr/>
          <a:lstStyle/>
          <a:p>
            <a:r>
              <a:rPr lang="en-US" dirty="0" smtClean="0"/>
              <a:t>Existing alphabet implementations have </a:t>
            </a:r>
            <a:r>
              <a:rPr lang="en-US" dirty="0" err="1" smtClean="0">
                <a:latin typeface="Consolas" pitchFamily="49" charset="0"/>
                <a:cs typeface="Consolas" pitchFamily="49" charset="0"/>
              </a:rPr>
              <a:t>AddNucleotide</a:t>
            </a:r>
            <a:r>
              <a:rPr lang="en-US" dirty="0" smtClean="0"/>
              <a:t> method</a:t>
            </a:r>
          </a:p>
          <a:p>
            <a:pPr lvl="1"/>
            <a:r>
              <a:rPr lang="en-US" dirty="0" smtClean="0"/>
              <a:t>provide </a:t>
            </a:r>
            <a:r>
              <a:rPr lang="en-US" i="1" dirty="0" smtClean="0"/>
              <a:t>alternative</a:t>
            </a:r>
            <a:r>
              <a:rPr lang="en-US" dirty="0" smtClean="0"/>
              <a:t> values for symbols</a:t>
            </a:r>
            <a:endParaRPr lang="en-US" dirty="0"/>
          </a:p>
        </p:txBody>
      </p:sp>
      <p:sp>
        <p:nvSpPr>
          <p:cNvPr id="4" name="TextBox 3"/>
          <p:cNvSpPr txBox="1"/>
          <p:nvPr/>
        </p:nvSpPr>
        <p:spPr>
          <a:xfrm>
            <a:off x="304800" y="2514600"/>
            <a:ext cx="8610600" cy="313932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DnaAlphabet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byte Terminator {...}</a:t>
            </a:r>
          </a:p>
          <a:p>
            <a:r>
              <a:rPr lang="en-US" dirty="0" smtClean="0">
                <a:latin typeface="Consolas" pitchFamily="49" charset="0"/>
                <a:cs typeface="Consolas" pitchFamily="49" charset="0"/>
              </a:rPr>
              <a:t>   protected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AddNucleotide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this.Terminator</a:t>
            </a:r>
            <a:r>
              <a:rPr lang="en-US" dirty="0" smtClean="0">
                <a:latin typeface="Consolas" pitchFamily="49" charset="0"/>
                <a:cs typeface="Consolas" pitchFamily="49" charset="0"/>
              </a:rPr>
              <a:t>, (byte)'|');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AddNucleotide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this.Terminator</a:t>
            </a:r>
            <a:r>
              <a:rPr lang="en-US" dirty="0" smtClean="0">
                <a:latin typeface="Consolas" pitchFamily="49" charset="0"/>
                <a:cs typeface="Consolas" pitchFamily="49" charset="0"/>
              </a:rPr>
              <a:t>, (byte)'*');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33400" y="5830669"/>
            <a:ext cx="7924800" cy="646331"/>
          </a:xfrm>
          <a:prstGeom prst="rect">
            <a:avLst/>
          </a:prstGeom>
          <a:noFill/>
        </p:spPr>
        <p:txBody>
          <a:bodyPr wrap="square" rtlCol="0">
            <a:spAutoFit/>
          </a:bodyPr>
          <a:lstStyle/>
          <a:p>
            <a:r>
              <a:rPr lang="en-US" dirty="0" smtClean="0">
                <a:latin typeface="Arial" pitchFamily="34" charset="0"/>
                <a:cs typeface="Arial" pitchFamily="34" charset="0"/>
              </a:rPr>
              <a:t>Our custom alphabet will now treat '|' and '*' as the terminator symbol, but '~' is still considered the primary value</a:t>
            </a:r>
            <a:endParaRPr lang="en-US" dirty="0">
              <a:latin typeface="Arial" pitchFamily="34" charset="0"/>
              <a:cs typeface="Arial" pitchFamily="34" charset="0"/>
            </a:endParaRPr>
          </a:p>
        </p:txBody>
      </p:sp>
    </p:spTree>
    <p:extLst>
      <p:ext uri="{BB962C8B-B14F-4D97-AF65-F5344CB8AC3E}">
        <p14:creationId xmlns:p14="http://schemas.microsoft.com/office/powerpoint/2010/main" val="1603602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Alphabets: methods</a:t>
            </a:r>
            <a:endParaRPr lang="en-US" dirty="0"/>
          </a:p>
        </p:txBody>
      </p:sp>
      <p:sp>
        <p:nvSpPr>
          <p:cNvPr id="3" name="Content Placeholder 2"/>
          <p:cNvSpPr>
            <a:spLocks noGrp="1"/>
          </p:cNvSpPr>
          <p:nvPr>
            <p:ph idx="1"/>
          </p:nvPr>
        </p:nvSpPr>
        <p:spPr>
          <a:xfrm>
            <a:off x="457200" y="1600200"/>
            <a:ext cx="8229600" cy="1143000"/>
          </a:xfrm>
        </p:spPr>
        <p:txBody>
          <a:bodyPr>
            <a:normAutofit/>
          </a:bodyPr>
          <a:lstStyle/>
          <a:p>
            <a:r>
              <a:rPr lang="en-US" dirty="0" smtClean="0"/>
              <a:t>Should implement/override methods used for lookup</a:t>
            </a:r>
          </a:p>
        </p:txBody>
      </p:sp>
      <p:sp>
        <p:nvSpPr>
          <p:cNvPr id="4" name="TextBox 3"/>
          <p:cNvSpPr txBox="1"/>
          <p:nvPr/>
        </p:nvSpPr>
        <p:spPr>
          <a:xfrm>
            <a:off x="304800" y="2590800"/>
            <a:ext cx="86106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CustomDnaAlphabet</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DnaAlphabet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override byte </a:t>
            </a:r>
            <a:r>
              <a:rPr lang="en-US" dirty="0" err="1" smtClean="0">
                <a:latin typeface="Consolas" pitchFamily="49" charset="0"/>
                <a:cs typeface="Consolas" pitchFamily="49" charset="0"/>
              </a:rPr>
              <a:t>GetConcensusSymbol</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HashSet</a:t>
            </a:r>
            <a:r>
              <a:rPr lang="en-US" dirty="0" smtClean="0">
                <a:latin typeface="Consolas" pitchFamily="49" charset="0"/>
                <a:cs typeface="Consolas" pitchFamily="49" charset="0"/>
              </a:rPr>
              <a:t>&lt;byte&gt; symbols);</a:t>
            </a:r>
            <a:br>
              <a:rPr lang="en-US" dirty="0" smtClean="0">
                <a:latin typeface="Consolas" pitchFamily="49" charset="0"/>
                <a:cs typeface="Consolas" pitchFamily="49" charset="0"/>
              </a:rPr>
            </a:br>
            <a:r>
              <a:rPr lang="en-US" dirty="0">
                <a:latin typeface="Consolas" pitchFamily="49" charset="0"/>
                <a:cs typeface="Consolas" pitchFamily="49" charset="0"/>
              </a:rPr>
              <a:t>   public </a:t>
            </a:r>
            <a:r>
              <a:rPr lang="en-US" dirty="0" smtClean="0">
                <a:latin typeface="Consolas" pitchFamily="49" charset="0"/>
                <a:cs typeface="Consolas" pitchFamily="49" charset="0"/>
              </a:rPr>
              <a:t>override</a:t>
            </a:r>
            <a:r>
              <a:rPr lang="en-US" dirty="0">
                <a:latin typeface="Consolas" pitchFamily="49" charset="0"/>
                <a:cs typeface="Consolas" pitchFamily="49" charset="0"/>
              </a:rPr>
              <a:t> </a:t>
            </a:r>
            <a:r>
              <a:rPr lang="en-US" dirty="0" err="1">
                <a:latin typeface="Consolas" pitchFamily="49" charset="0"/>
                <a:cs typeface="Consolas" pitchFamily="49" charset="0"/>
              </a:rPr>
              <a:t>bool</a:t>
            </a:r>
            <a:r>
              <a:rPr lang="en-US" dirty="0">
                <a:latin typeface="Consolas" pitchFamily="49" charset="0"/>
                <a:cs typeface="Consolas" pitchFamily="49" charset="0"/>
              </a:rPr>
              <a:t> </a:t>
            </a:r>
            <a:r>
              <a:rPr lang="en-US" dirty="0" err="1">
                <a:latin typeface="Consolas" pitchFamily="49" charset="0"/>
                <a:cs typeface="Consolas" pitchFamily="49" charset="0"/>
              </a:rPr>
              <a:t>TryGetDefaultGapSymbol</a:t>
            </a:r>
            <a:r>
              <a:rPr lang="en-US" dirty="0">
                <a:latin typeface="Consolas" pitchFamily="49" charset="0"/>
                <a:cs typeface="Consolas" pitchFamily="49" charset="0"/>
              </a:rPr>
              <a:t>(out byte </a:t>
            </a:r>
            <a:r>
              <a:rPr lang="en-US" dirty="0" err="1" smtClean="0">
                <a:latin typeface="Consolas" pitchFamily="49" charset="0"/>
                <a:cs typeface="Consolas" pitchFamily="49" charset="0"/>
              </a:rPr>
              <a:t>gapSymbol</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 </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304800" y="4683919"/>
            <a:ext cx="8458200" cy="923330"/>
          </a:xfrm>
          <a:prstGeom prst="rect">
            <a:avLst/>
          </a:prstGeom>
          <a:noFill/>
        </p:spPr>
        <p:txBody>
          <a:bodyPr wrap="square" rtlCol="0">
            <a:spAutoFit/>
          </a:bodyPr>
          <a:lstStyle/>
          <a:p>
            <a:r>
              <a:rPr lang="en-US" dirty="0" smtClean="0">
                <a:latin typeface="Arial" pitchFamily="34" charset="0"/>
                <a:cs typeface="Arial" pitchFamily="34" charset="0"/>
              </a:rPr>
              <a:t>Best practice is to look at the existing alphabet implementations in the source code and use one of them as the basis for your alphabet – or even derive from one of them if you have common overlapping symbols</a:t>
            </a:r>
            <a:endParaRPr lang="en-US" dirty="0">
              <a:latin typeface="Arial" pitchFamily="34" charset="0"/>
              <a:cs typeface="Arial" pitchFamily="34" charset="0"/>
            </a:endParaRPr>
          </a:p>
        </p:txBody>
      </p:sp>
    </p:spTree>
    <p:extLst>
      <p:ext uri="{BB962C8B-B14F-4D97-AF65-F5344CB8AC3E}">
        <p14:creationId xmlns:p14="http://schemas.microsoft.com/office/powerpoint/2010/main" val="63003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97864"/>
            <a:ext cx="8229600" cy="3526536"/>
          </a:xfrm>
        </p:spPr>
        <p:txBody>
          <a:bodyPr>
            <a:normAutofit fontScale="70000" lnSpcReduction="20000"/>
          </a:bodyPr>
          <a:lstStyle/>
          <a:p>
            <a:pPr marL="411480" lvl="1" indent="0">
              <a:buNone/>
            </a:pPr>
            <a:r>
              <a:rPr lang="en-US" dirty="0"/>
              <a:t>Information in this document is subject to change without notice. The example companies, organizations, products, people, and events depicted herein are fictitious. No association with any real company, organization, product, person or event is intended or should be inferred. Complying with all applicable copyright laws is the responsibility of the </a:t>
            </a:r>
            <a:r>
              <a:rPr lang="en-US" dirty="0" smtClean="0"/>
              <a:t>user.</a:t>
            </a:r>
          </a:p>
          <a:p>
            <a:pPr marL="411480" lvl="1" indent="0">
              <a:buNone/>
            </a:pPr>
            <a:endParaRPr lang="en-US" dirty="0" smtClean="0"/>
          </a:p>
          <a:p>
            <a:pPr marL="411480" lvl="1" indent="0">
              <a:buNone/>
            </a:pPr>
            <a:r>
              <a:rPr lang="en-US" dirty="0" smtClean="0"/>
              <a:t>Microsoft </a:t>
            </a:r>
            <a:r>
              <a:rPr lang="en-US" dirty="0"/>
              <a:t>may have patents, patent applications, trademarked, copyrights, or other intellectual property rights covering subject matter in this document. Except as expressly provided in any </a:t>
            </a:r>
            <a:r>
              <a:rPr lang="en-US" dirty="0" smtClean="0"/>
              <a:t>license </a:t>
            </a:r>
            <a:r>
              <a:rPr lang="en-US" dirty="0"/>
              <a:t>agreement from Microsoft, the furnishing of this document does not give you any license to these patents, trademarks</a:t>
            </a:r>
            <a:r>
              <a:rPr lang="en-US" dirty="0" smtClean="0"/>
              <a:t>, </a:t>
            </a:r>
            <a:r>
              <a:rPr lang="en-US" dirty="0"/>
              <a:t>or other intellectual property</a:t>
            </a:r>
            <a:r>
              <a:rPr lang="en-US" dirty="0" smtClean="0"/>
              <a:t>.</a:t>
            </a:r>
          </a:p>
          <a:p>
            <a:pPr marL="411480" lvl="1" indent="0">
              <a:buNone/>
            </a:pPr>
            <a:endParaRPr lang="en-US" dirty="0"/>
          </a:p>
          <a:p>
            <a:pPr marL="411480" lvl="1" indent="0">
              <a:buNone/>
            </a:pPr>
            <a:r>
              <a:rPr lang="en-US" dirty="0"/>
              <a:t>© </a:t>
            </a:r>
            <a:r>
              <a:rPr lang="en-US" dirty="0" smtClean="0"/>
              <a:t>2011 </a:t>
            </a:r>
            <a:r>
              <a:rPr lang="en-US" dirty="0"/>
              <a:t>Microsoft Corporation. All rights reserved.</a:t>
            </a:r>
          </a:p>
          <a:p>
            <a:pPr marL="411480" lvl="1" indent="0">
              <a:buNone/>
            </a:pPr>
            <a:endParaRPr lang="en-US" dirty="0" smtClean="0"/>
          </a:p>
          <a:p>
            <a:pPr marL="411480" lvl="1" indent="0">
              <a:buNone/>
            </a:pPr>
            <a:r>
              <a:rPr lang="en-US" dirty="0" smtClean="0"/>
              <a:t>Microsoft, </a:t>
            </a:r>
            <a:r>
              <a:rPr lang="en-US" dirty="0"/>
              <a:t>MS, Windows</a:t>
            </a:r>
            <a:r>
              <a:rPr lang="en-US" dirty="0" smtClean="0"/>
              <a:t>, MSDN, </a:t>
            </a:r>
            <a:r>
              <a:rPr lang="en-US" dirty="0"/>
              <a:t>Visual Basic, Visual C++, </a:t>
            </a:r>
            <a:r>
              <a:rPr lang="en-US" dirty="0" smtClean="0"/>
              <a:t>Visual </a:t>
            </a:r>
            <a:r>
              <a:rPr lang="en-US" dirty="0"/>
              <a:t>C#, </a:t>
            </a:r>
            <a:r>
              <a:rPr lang="en-US" dirty="0" smtClean="0"/>
              <a:t>and </a:t>
            </a:r>
            <a:r>
              <a:rPr lang="en-US" dirty="0"/>
              <a:t>Visual Studio are either registered trademarks or trademarks of Microsoft Corporation in the U.S.A. and/or other countries.</a:t>
            </a:r>
          </a:p>
          <a:p>
            <a:pPr marL="411480" lvl="1" indent="0">
              <a:buNone/>
            </a:pPr>
            <a:endParaRPr lang="en-US" dirty="0" smtClean="0"/>
          </a:p>
          <a:p>
            <a:pPr marL="411480" lvl="1" indent="0">
              <a:buNone/>
            </a:pPr>
            <a:r>
              <a:rPr lang="en-US" dirty="0" smtClean="0"/>
              <a:t>Other </a:t>
            </a:r>
            <a:r>
              <a:rPr lang="en-US" dirty="0"/>
              <a:t>product and company names herein may be the trademarks of their respective owners.</a:t>
            </a:r>
          </a:p>
        </p:txBody>
      </p:sp>
      <p:grpSp>
        <p:nvGrpSpPr>
          <p:cNvPr id="5" name="Group 4"/>
          <p:cNvGrpSpPr/>
          <p:nvPr/>
        </p:nvGrpSpPr>
        <p:grpSpPr>
          <a:xfrm>
            <a:off x="838200" y="4953000"/>
            <a:ext cx="8001000" cy="1066680"/>
            <a:chOff x="413289" y="617511"/>
            <a:chExt cx="8229600" cy="1066680"/>
          </a:xfrm>
        </p:grpSpPr>
        <p:pic>
          <p:nvPicPr>
            <p:cNvPr id="6"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7511"/>
              <a:ext cx="1491712" cy="5254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3289" y="1160971"/>
              <a:ext cx="8229600" cy="523220"/>
            </a:xfrm>
            <a:prstGeom prst="rect">
              <a:avLst/>
            </a:prstGeom>
            <a:noFill/>
          </p:spPr>
          <p:txBody>
            <a:bodyPr wrap="square" rtlCol="0">
              <a:spAutoFit/>
            </a:bodyPr>
            <a:lstStyle/>
            <a:p>
              <a:r>
                <a:rPr lang="en-US" sz="1400" dirty="0">
                  <a:latin typeface="Arial" pitchFamily="34" charset="0"/>
                  <a:cs typeface="Arial" pitchFamily="34" charset="0"/>
                </a:rPr>
                <a:t>Microsoft Biology Initiative Training by </a:t>
              </a:r>
              <a:r>
                <a:rPr lang="en-US" sz="1400" dirty="0">
                  <a:latin typeface="Arial" pitchFamily="34" charset="0"/>
                  <a:cs typeface="Arial" pitchFamily="34" charset="0"/>
                  <a:hlinkClick r:id="rId4"/>
                </a:rPr>
                <a:t>Microsoft Corporation</a:t>
              </a:r>
              <a:r>
                <a:rPr lang="en-US" sz="1400" dirty="0">
                  <a:latin typeface="Arial" pitchFamily="34" charset="0"/>
                  <a:cs typeface="Arial" pitchFamily="34" charset="0"/>
                </a:rPr>
                <a:t> is licensed under a </a:t>
              </a:r>
              <a:r>
                <a:rPr lang="en-US" sz="1400" dirty="0">
                  <a:latin typeface="Arial" pitchFamily="34" charset="0"/>
                  <a:cs typeface="Arial" pitchFamily="34" charset="0"/>
                  <a:hlinkClick r:id="rId2"/>
                </a:rPr>
                <a:t>Creative Commons Attribution 3.0 </a:t>
              </a:r>
              <a:r>
                <a:rPr lang="en-US" sz="1400" dirty="0" err="1">
                  <a:latin typeface="Arial" pitchFamily="34" charset="0"/>
                  <a:cs typeface="Arial" pitchFamily="34" charset="0"/>
                  <a:hlinkClick r:id="rId2"/>
                </a:rPr>
                <a:t>Unported</a:t>
              </a:r>
              <a:r>
                <a:rPr lang="en-US" sz="1400" dirty="0">
                  <a:latin typeface="Arial" pitchFamily="34" charset="0"/>
                  <a:cs typeface="Arial" pitchFamily="34" charset="0"/>
                  <a:hlinkClick r:id="rId2"/>
                </a:rPr>
                <a:t> </a:t>
              </a:r>
              <a:r>
                <a:rPr lang="en-US" sz="1400" dirty="0" smtClean="0">
                  <a:latin typeface="Arial" pitchFamily="34" charset="0"/>
                  <a:cs typeface="Arial" pitchFamily="34" charset="0"/>
                  <a:hlinkClick r:id="rId2"/>
                </a:rPr>
                <a:t>License</a:t>
              </a:r>
              <a:r>
                <a:rPr lang="en-US" sz="1400" dirty="0" smtClean="0">
                  <a:latin typeface="Arial" pitchFamily="34" charset="0"/>
                  <a:cs typeface="Arial" pitchFamily="34" charset="0"/>
                </a:rPr>
                <a:t>. Based </a:t>
              </a:r>
              <a:r>
                <a:rPr lang="en-US" sz="1400" dirty="0">
                  <a:latin typeface="Arial" pitchFamily="34" charset="0"/>
                  <a:cs typeface="Arial" pitchFamily="34" charset="0"/>
                </a:rPr>
                <a:t>on a work at </a:t>
              </a:r>
              <a:r>
                <a:rPr lang="en-US" sz="1400" dirty="0" smtClean="0">
                  <a:latin typeface="Arial" pitchFamily="34" charset="0"/>
                  <a:cs typeface="Arial" pitchFamily="34" charset="0"/>
                  <a:hlinkClick r:id="rId4"/>
                </a:rPr>
                <a:t>research.microsoft.com/bio</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grpSp>
    </p:spTree>
    <p:extLst>
      <p:ext uri="{BB962C8B-B14F-4D97-AF65-F5344CB8AC3E}">
        <p14:creationId xmlns:p14="http://schemas.microsoft.com/office/powerpoint/2010/main" val="3344505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Sequences</a:t>
            </a:r>
            <a:endParaRPr lang="en-US" dirty="0"/>
          </a:p>
        </p:txBody>
      </p:sp>
      <p:sp>
        <p:nvSpPr>
          <p:cNvPr id="3" name="Content Placeholder 2"/>
          <p:cNvSpPr>
            <a:spLocks noGrp="1"/>
          </p:cNvSpPr>
          <p:nvPr>
            <p:ph idx="1"/>
          </p:nvPr>
        </p:nvSpPr>
        <p:spPr>
          <a:xfrm>
            <a:off x="457200" y="1600200"/>
            <a:ext cx="8229600" cy="2743200"/>
          </a:xfrm>
        </p:spPr>
        <p:txBody>
          <a:bodyPr/>
          <a:lstStyle/>
          <a:p>
            <a:r>
              <a:rPr lang="en-US" dirty="0" smtClean="0"/>
              <a:t>Parsers return </a:t>
            </a:r>
            <a:r>
              <a:rPr lang="en-US" dirty="0" err="1" smtClean="0">
                <a:latin typeface="Consolas" pitchFamily="49" charset="0"/>
                <a:cs typeface="Consolas" pitchFamily="49" charset="0"/>
              </a:rPr>
              <a:t>ISequence</a:t>
            </a:r>
            <a:r>
              <a:rPr lang="en-US" dirty="0" smtClean="0"/>
              <a:t> objects</a:t>
            </a:r>
          </a:p>
          <a:p>
            <a:pPr lvl="1"/>
            <a:r>
              <a:rPr lang="en-US" dirty="0" smtClean="0"/>
              <a:t>can create your own, but easiest to use </a:t>
            </a:r>
            <a:r>
              <a:rPr lang="en-US" b="1" dirty="0" smtClean="0">
                <a:latin typeface="Consolas" pitchFamily="49" charset="0"/>
                <a:cs typeface="Consolas" pitchFamily="49" charset="0"/>
              </a:rPr>
              <a:t>Sequence</a:t>
            </a:r>
            <a:r>
              <a:rPr lang="en-US" dirty="0" smtClean="0"/>
              <a:t> type</a:t>
            </a:r>
          </a:p>
          <a:p>
            <a:pPr lvl="1"/>
            <a:r>
              <a:rPr lang="en-US" dirty="0" smtClean="0"/>
              <a:t>alphabet and byte data required to create</a:t>
            </a:r>
          </a:p>
        </p:txBody>
      </p:sp>
      <p:sp>
        <p:nvSpPr>
          <p:cNvPr id="4" name="TextBox 3"/>
          <p:cNvSpPr txBox="1"/>
          <p:nvPr/>
        </p:nvSpPr>
        <p:spPr>
          <a:xfrm>
            <a:off x="533400" y="3048000"/>
            <a:ext cx="80010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private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CreateSequence</a:t>
            </a:r>
            <a:r>
              <a:rPr lang="en-US" dirty="0" smtClean="0">
                <a:latin typeface="Consolas" pitchFamily="49" charset="0"/>
                <a:cs typeface="Consolas" pitchFamily="49" charset="0"/>
              </a:rPr>
              <a:t>(byte[] data)</a:t>
            </a: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Sequence </a:t>
            </a:r>
            <a:r>
              <a:rPr lang="en-US" dirty="0" err="1" smtClean="0">
                <a:latin typeface="Consolas" pitchFamily="49" charset="0"/>
                <a:cs typeface="Consolas" pitchFamily="49" charset="0"/>
              </a:rPr>
              <a:t>sequence</a:t>
            </a:r>
            <a:r>
              <a:rPr lang="en-US" dirty="0" smtClean="0">
                <a:latin typeface="Consolas" pitchFamily="49" charset="0"/>
                <a:cs typeface="Consolas" pitchFamily="49" charset="0"/>
              </a:rPr>
              <a:t> = new Sequence(Alphabet, data, false);</a:t>
            </a:r>
          </a:p>
          <a:p>
            <a:r>
              <a:rPr lang="en-US" dirty="0" smtClean="0">
                <a:latin typeface="Consolas" pitchFamily="49" charset="0"/>
                <a:cs typeface="Consolas" pitchFamily="49" charset="0"/>
              </a:rPr>
              <a:t>   return sequence;</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33400" y="4800600"/>
            <a:ext cx="8001000" cy="923330"/>
          </a:xfrm>
          <a:prstGeom prst="rect">
            <a:avLst/>
          </a:prstGeom>
          <a:noFill/>
        </p:spPr>
        <p:txBody>
          <a:bodyPr wrap="square" rtlCol="0">
            <a:spAutoFit/>
          </a:bodyPr>
          <a:lstStyle/>
          <a:p>
            <a:r>
              <a:rPr lang="en-US" dirty="0" smtClean="0">
                <a:latin typeface="Arial" pitchFamily="34" charset="0"/>
                <a:cs typeface="Arial" pitchFamily="34" charset="0"/>
              </a:rPr>
              <a:t>optional flag indicates whether alphabet  should validate symbols during construction – often want this to be turned off as you have already validated them during the load process</a:t>
            </a:r>
            <a:endParaRPr lang="en-US" dirty="0">
              <a:latin typeface="Arial" pitchFamily="34" charset="0"/>
              <a:cs typeface="Arial" pitchFamily="34" charset="0"/>
            </a:endParaRPr>
          </a:p>
        </p:txBody>
      </p:sp>
      <p:cxnSp>
        <p:nvCxnSpPr>
          <p:cNvPr id="7" name="Straight Arrow Connector 6"/>
          <p:cNvCxnSpPr/>
          <p:nvPr/>
        </p:nvCxnSpPr>
        <p:spPr>
          <a:xfrm flipV="1">
            <a:off x="7543800" y="3886200"/>
            <a:ext cx="0" cy="914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4786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sequences from Parse</a:t>
            </a:r>
            <a:endParaRPr lang="en-US" dirty="0"/>
          </a:p>
        </p:txBody>
      </p:sp>
      <p:sp>
        <p:nvSpPr>
          <p:cNvPr id="3" name="Content Placeholder 2"/>
          <p:cNvSpPr>
            <a:spLocks noGrp="1"/>
          </p:cNvSpPr>
          <p:nvPr>
            <p:ph idx="1"/>
          </p:nvPr>
        </p:nvSpPr>
        <p:spPr>
          <a:xfrm>
            <a:off x="457200" y="1600200"/>
            <a:ext cx="8229600" cy="1295400"/>
          </a:xfrm>
        </p:spPr>
        <p:txBody>
          <a:bodyPr/>
          <a:lstStyle/>
          <a:p>
            <a:r>
              <a:rPr lang="en-US" dirty="0" smtClean="0"/>
              <a:t>Parse returns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a:t>
            </a:r>
          </a:p>
          <a:p>
            <a:pPr lvl="1"/>
            <a:r>
              <a:rPr lang="en-US" dirty="0" smtClean="0"/>
              <a:t>allows for "lazy-loading" of sequence data if format permits</a:t>
            </a:r>
          </a:p>
          <a:p>
            <a:pPr lvl="1"/>
            <a:r>
              <a:rPr lang="en-US" dirty="0" smtClean="0"/>
              <a:t>use C# iterator feature </a:t>
            </a:r>
            <a:r>
              <a:rPr lang="en-US" b="1" dirty="0" smtClean="0">
                <a:solidFill>
                  <a:srgbClr val="FF0000"/>
                </a:solidFill>
                <a:latin typeface="Consolas" pitchFamily="49" charset="0"/>
                <a:cs typeface="Consolas" pitchFamily="49" charset="0"/>
              </a:rPr>
              <a:t>yield return</a:t>
            </a:r>
            <a:endParaRPr lang="en-US" b="1" dirty="0">
              <a:solidFill>
                <a:srgbClr val="FF0000"/>
              </a:solidFill>
              <a:latin typeface="Consolas" pitchFamily="49" charset="0"/>
              <a:cs typeface="Consolas" pitchFamily="49" charset="0"/>
            </a:endParaRPr>
          </a:p>
        </p:txBody>
      </p:sp>
      <p:sp>
        <p:nvSpPr>
          <p:cNvPr id="4" name="TextBox 3"/>
          <p:cNvSpPr txBox="1"/>
          <p:nvPr/>
        </p:nvSpPr>
        <p:spPr>
          <a:xfrm>
            <a:off x="533400" y="3048000"/>
            <a:ext cx="800100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Parse()</a:t>
            </a: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using (</a:t>
            </a:r>
            <a:r>
              <a:rPr lang="en-US" dirty="0" err="1" smtClean="0">
                <a:latin typeface="Consolas" pitchFamily="49" charset="0"/>
                <a:cs typeface="Consolas" pitchFamily="49" charset="0"/>
              </a:rPr>
              <a:t>FileStream</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fs</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File.OpenRead</a:t>
            </a:r>
            <a:r>
              <a:rPr lang="en-US" dirty="0" smtClean="0">
                <a:latin typeface="Consolas" pitchFamily="49" charset="0"/>
                <a:cs typeface="Consolas" pitchFamily="49" charset="0"/>
              </a:rPr>
              <a:t>(filename))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 = </a:t>
            </a:r>
            <a:r>
              <a:rPr lang="en-US" dirty="0" err="1" smtClean="0">
                <a:latin typeface="Consolas" pitchFamily="49" charset="0"/>
                <a:cs typeface="Consolas" pitchFamily="49" charset="0"/>
              </a:rPr>
              <a:t>ParseOneFromFile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fs</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smtClean="0">
                <a:solidFill>
                  <a:srgbClr val="FF0000"/>
                </a:solidFill>
                <a:latin typeface="Consolas" pitchFamily="49" charset="0"/>
                <a:cs typeface="Consolas" pitchFamily="49" charset="0"/>
              </a:rPr>
              <a:t>yield return sequence;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457200" y="5486400"/>
            <a:ext cx="8153400" cy="923330"/>
          </a:xfrm>
          <a:prstGeom prst="rect">
            <a:avLst/>
          </a:prstGeom>
          <a:noFill/>
        </p:spPr>
        <p:txBody>
          <a:bodyPr wrap="square" rtlCol="0">
            <a:spAutoFit/>
          </a:bodyPr>
          <a:lstStyle/>
          <a:p>
            <a:r>
              <a:rPr lang="en-US" dirty="0" smtClean="0">
                <a:latin typeface="Arial" pitchFamily="34" charset="0"/>
                <a:cs typeface="Arial" pitchFamily="34" charset="0"/>
              </a:rPr>
              <a:t>The above code looks simple enough but actually generates a state machine – each yield return actually supplies one sequence for the </a:t>
            </a:r>
            <a:r>
              <a:rPr lang="en-US" dirty="0" err="1" smtClean="0">
                <a:latin typeface="Arial" pitchFamily="34" charset="0"/>
                <a:cs typeface="Arial" pitchFamily="34" charset="0"/>
              </a:rPr>
              <a:t>IEnumerable</a:t>
            </a:r>
            <a:r>
              <a:rPr lang="en-US" dirty="0" smtClean="0">
                <a:latin typeface="Arial" pitchFamily="34" charset="0"/>
                <a:cs typeface="Arial" pitchFamily="34" charset="0"/>
              </a:rPr>
              <a:t> and if the consumer does not read all of the sequences we do not parse all the data</a:t>
            </a:r>
            <a:endParaRPr lang="en-US" dirty="0">
              <a:latin typeface="Arial" pitchFamily="34" charset="0"/>
              <a:cs typeface="Arial" pitchFamily="34" charset="0"/>
            </a:endParaRPr>
          </a:p>
        </p:txBody>
      </p:sp>
    </p:spTree>
    <p:extLst>
      <p:ext uri="{BB962C8B-B14F-4D97-AF65-F5344CB8AC3E}">
        <p14:creationId xmlns:p14="http://schemas.microsoft.com/office/powerpoint/2010/main" val="1015865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building a parser</a:t>
            </a:r>
            <a:endParaRPr lang="en-US" dirty="0"/>
          </a:p>
        </p:txBody>
      </p:sp>
      <p:sp>
        <p:nvSpPr>
          <p:cNvPr id="3" name="Content Placeholder 2"/>
          <p:cNvSpPr>
            <a:spLocks noGrp="1"/>
          </p:cNvSpPr>
          <p:nvPr>
            <p:ph idx="1"/>
          </p:nvPr>
        </p:nvSpPr>
        <p:spPr/>
        <p:txBody>
          <a:bodyPr/>
          <a:lstStyle/>
          <a:p>
            <a:r>
              <a:rPr lang="en-US" dirty="0" smtClean="0"/>
              <a:t>Implement </a:t>
            </a:r>
            <a:r>
              <a:rPr lang="en-US" dirty="0" err="1" smtClean="0">
                <a:latin typeface="Consolas" pitchFamily="49" charset="0"/>
                <a:cs typeface="Consolas" pitchFamily="49" charset="0"/>
              </a:rPr>
              <a:t>ISequenceParser</a:t>
            </a:r>
            <a:endParaRPr lang="en-US" dirty="0" smtClean="0"/>
          </a:p>
          <a:p>
            <a:pPr marL="868680" lvl="1" indent="-457200">
              <a:buFont typeface="+mj-lt"/>
              <a:buAutoNum type="arabicPeriod"/>
            </a:pPr>
            <a:r>
              <a:rPr lang="en-US" dirty="0" smtClean="0"/>
              <a:t>decide on name and description of the parser</a:t>
            </a:r>
          </a:p>
          <a:p>
            <a:pPr marL="868680" lvl="1" indent="-457200">
              <a:buFont typeface="+mj-lt"/>
              <a:buAutoNum type="arabicPeriod"/>
            </a:pPr>
            <a:r>
              <a:rPr lang="en-US" dirty="0" smtClean="0"/>
              <a:t>decide on proper alphabet (or auto-detect)</a:t>
            </a:r>
          </a:p>
          <a:p>
            <a:pPr marL="868680" lvl="1" indent="-457200">
              <a:buFont typeface="+mj-lt"/>
              <a:buAutoNum type="arabicPeriod"/>
            </a:pPr>
            <a:r>
              <a:rPr lang="en-US" dirty="0" smtClean="0"/>
              <a:t>create a </a:t>
            </a:r>
            <a:r>
              <a:rPr lang="en-US" b="1" dirty="0" smtClean="0">
                <a:latin typeface="Consolas" pitchFamily="49" charset="0"/>
                <a:cs typeface="Consolas" pitchFamily="49" charset="0"/>
              </a:rPr>
              <a:t>Sequence</a:t>
            </a:r>
            <a:r>
              <a:rPr lang="en-US" dirty="0" smtClean="0"/>
              <a:t> for each read sequence</a:t>
            </a:r>
          </a:p>
          <a:p>
            <a:pPr marL="868680" lvl="1" indent="-457200">
              <a:buFont typeface="+mj-lt"/>
              <a:buAutoNum type="arabicPeriod"/>
            </a:pPr>
            <a:r>
              <a:rPr lang="en-US" dirty="0" smtClean="0"/>
              <a:t>return sequence(s) using </a:t>
            </a:r>
            <a:r>
              <a:rPr lang="en-US" b="1" dirty="0" err="1" smtClean="0">
                <a:latin typeface="Consolas" pitchFamily="49" charset="0"/>
                <a:cs typeface="Consolas" pitchFamily="49" charset="0"/>
              </a:rPr>
              <a:t>IEnumerable</a:t>
            </a:r>
            <a:r>
              <a:rPr lang="en-US" b="1" dirty="0" smtClean="0">
                <a:latin typeface="Consolas" pitchFamily="49" charset="0"/>
                <a:cs typeface="Consolas" pitchFamily="49" charset="0"/>
              </a:rPr>
              <a:t>&lt;</a:t>
            </a:r>
            <a:r>
              <a:rPr lang="en-US" b="1" dirty="0" err="1" smtClean="0">
                <a:latin typeface="Consolas" pitchFamily="49" charset="0"/>
                <a:cs typeface="Consolas" pitchFamily="49" charset="0"/>
              </a:rPr>
              <a:t>ISequence</a:t>
            </a:r>
            <a:r>
              <a:rPr lang="en-US" b="1" dirty="0" smtClean="0">
                <a:latin typeface="Consolas" pitchFamily="49" charset="0"/>
                <a:cs typeface="Consolas" pitchFamily="49" charset="0"/>
              </a:rPr>
              <a:t>&gt;</a:t>
            </a:r>
          </a:p>
        </p:txBody>
      </p:sp>
    </p:spTree>
    <p:extLst>
      <p:ext uri="{BB962C8B-B14F-4D97-AF65-F5344CB8AC3E}">
        <p14:creationId xmlns:p14="http://schemas.microsoft.com/office/powerpoint/2010/main" val="403098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57200" y="3124200"/>
            <a:ext cx="8229600" cy="3035300"/>
          </a:xfrm>
          <a:prstGeom prst="rect">
            <a:avLst/>
          </a:prstGeom>
        </p:spPr>
      </p:pic>
      <p:sp>
        <p:nvSpPr>
          <p:cNvPr id="2" name="Title 1"/>
          <p:cNvSpPr>
            <a:spLocks noGrp="1"/>
          </p:cNvSpPr>
          <p:nvPr>
            <p:ph type="title"/>
          </p:nvPr>
        </p:nvSpPr>
        <p:spPr/>
        <p:txBody>
          <a:bodyPr/>
          <a:lstStyle/>
          <a:p>
            <a:r>
              <a:rPr lang="en-US" dirty="0" smtClean="0"/>
              <a:t>Writing sequences back out</a:t>
            </a:r>
            <a:endParaRPr lang="en-US" dirty="0"/>
          </a:p>
        </p:txBody>
      </p:sp>
      <p:sp>
        <p:nvSpPr>
          <p:cNvPr id="3" name="Content Placeholder 2"/>
          <p:cNvSpPr>
            <a:spLocks noGrp="1"/>
          </p:cNvSpPr>
          <p:nvPr>
            <p:ph idx="1"/>
          </p:nvPr>
        </p:nvSpPr>
        <p:spPr>
          <a:xfrm>
            <a:off x="457200" y="1600200"/>
            <a:ext cx="8229600" cy="1600200"/>
          </a:xfrm>
        </p:spPr>
        <p:txBody>
          <a:bodyPr/>
          <a:lstStyle/>
          <a:p>
            <a:r>
              <a:rPr lang="en-US" dirty="0" smtClean="0"/>
              <a:t>Formatters take in-memory sequences and write out data</a:t>
            </a:r>
          </a:p>
          <a:p>
            <a:pPr lvl="1"/>
            <a:r>
              <a:rPr lang="en-US" dirty="0" smtClean="0"/>
              <a:t>less common than parsers, but fully supported by .NET Bio</a:t>
            </a:r>
          </a:p>
          <a:p>
            <a:pPr lvl="1"/>
            <a:r>
              <a:rPr lang="en-US" dirty="0" smtClean="0"/>
              <a:t>much simpler to implement in general</a:t>
            </a:r>
          </a:p>
          <a:p>
            <a:r>
              <a:rPr lang="en-US" dirty="0" smtClean="0"/>
              <a:t>Base required interface used is </a:t>
            </a:r>
            <a:r>
              <a:rPr lang="en-US" dirty="0" err="1" smtClean="0">
                <a:latin typeface="Consolas" pitchFamily="49" charset="0"/>
                <a:cs typeface="Consolas" pitchFamily="49" charset="0"/>
              </a:rPr>
              <a:t>ISequenceFormatter</a:t>
            </a:r>
            <a:endParaRPr lang="en-US" dirty="0" smtClean="0">
              <a:latin typeface="Consolas" pitchFamily="49" charset="0"/>
              <a:cs typeface="Consolas" pitchFamily="49" charset="0"/>
            </a:endParaRPr>
          </a:p>
          <a:p>
            <a:endParaRPr lang="en-US" dirty="0"/>
          </a:p>
        </p:txBody>
      </p:sp>
      <p:sp>
        <p:nvSpPr>
          <p:cNvPr id="4" name="TextBox 3"/>
          <p:cNvSpPr txBox="1"/>
          <p:nvPr/>
        </p:nvSpPr>
        <p:spPr>
          <a:xfrm>
            <a:off x="319324" y="5850374"/>
            <a:ext cx="8458916" cy="369332"/>
          </a:xfrm>
          <a:prstGeom prst="rect">
            <a:avLst/>
          </a:prstGeom>
          <a:noFill/>
        </p:spPr>
        <p:txBody>
          <a:bodyPr wrap="square" rtlCol="0">
            <a:spAutoFit/>
          </a:bodyPr>
          <a:lstStyle/>
          <a:p>
            <a:pPr algn="ctr"/>
            <a:r>
              <a:rPr lang="en-US" dirty="0">
                <a:latin typeface="Arial" pitchFamily="34" charset="0"/>
                <a:cs typeface="Arial" pitchFamily="34" charset="0"/>
              </a:rPr>
              <a:t>f</a:t>
            </a:r>
            <a:r>
              <a:rPr lang="en-US" dirty="0" smtClean="0">
                <a:latin typeface="Arial" pitchFamily="34" charset="0"/>
                <a:cs typeface="Arial" pitchFamily="34" charset="0"/>
              </a:rPr>
              <a:t>ormatter pushes </a:t>
            </a:r>
            <a:r>
              <a:rPr lang="en-US" b="1" dirty="0" err="1" smtClean="0">
                <a:latin typeface="Consolas" pitchFamily="49" charset="0"/>
                <a:cs typeface="Consolas" pitchFamily="49" charset="0"/>
              </a:rPr>
              <a:t>ISequence</a:t>
            </a:r>
            <a:r>
              <a:rPr lang="en-US" dirty="0" smtClean="0">
                <a:latin typeface="Arial" pitchFamily="34" charset="0"/>
                <a:cs typeface="Arial" pitchFamily="34" charset="0"/>
              </a:rPr>
              <a:t> data out to file-based storage</a:t>
            </a:r>
            <a:endParaRPr lang="en-US" dirty="0">
              <a:latin typeface="Arial" pitchFamily="34" charset="0"/>
              <a:cs typeface="Arial" pitchFamily="34" charset="0"/>
            </a:endParaRPr>
          </a:p>
        </p:txBody>
      </p:sp>
    </p:spTree>
    <p:extLst>
      <p:ext uri="{BB962C8B-B14F-4D97-AF65-F5344CB8AC3E}">
        <p14:creationId xmlns:p14="http://schemas.microsoft.com/office/powerpoint/2010/main" val="362271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sequence data</a:t>
            </a:r>
            <a:endParaRPr lang="en-US" dirty="0"/>
          </a:p>
        </p:txBody>
      </p:sp>
      <p:sp>
        <p:nvSpPr>
          <p:cNvPr id="3" name="Content Placeholder 2"/>
          <p:cNvSpPr>
            <a:spLocks noGrp="1"/>
          </p:cNvSpPr>
          <p:nvPr>
            <p:ph idx="1"/>
          </p:nvPr>
        </p:nvSpPr>
        <p:spPr>
          <a:xfrm>
            <a:off x="457200" y="1600200"/>
            <a:ext cx="8229600" cy="1371600"/>
          </a:xfrm>
        </p:spPr>
        <p:txBody>
          <a:bodyPr/>
          <a:lstStyle/>
          <a:p>
            <a:r>
              <a:rPr lang="en-US" dirty="0" smtClean="0"/>
              <a:t>Writing the sequence data out involves</a:t>
            </a:r>
          </a:p>
          <a:p>
            <a:pPr lvl="1"/>
            <a:r>
              <a:rPr lang="en-US" dirty="0" smtClean="0"/>
              <a:t>taking the byte values from each written </a:t>
            </a:r>
            <a:r>
              <a:rPr lang="en-US" b="1" dirty="0" err="1" smtClean="0">
                <a:latin typeface="Consolas" pitchFamily="49" charset="0"/>
                <a:cs typeface="Consolas" pitchFamily="49" charset="0"/>
              </a:rPr>
              <a:t>ISequence</a:t>
            </a:r>
            <a:endParaRPr lang="en-US" b="1" dirty="0" smtClean="0">
              <a:latin typeface="Consolas" pitchFamily="49" charset="0"/>
              <a:cs typeface="Consolas" pitchFamily="49" charset="0"/>
            </a:endParaRPr>
          </a:p>
          <a:p>
            <a:pPr lvl="1"/>
            <a:r>
              <a:rPr lang="en-US" dirty="0" smtClean="0"/>
              <a:t>writing them to the file with the proper structure</a:t>
            </a:r>
            <a:endParaRPr lang="en-US" dirty="0"/>
          </a:p>
        </p:txBody>
      </p:sp>
      <p:sp>
        <p:nvSpPr>
          <p:cNvPr id="4" name="TextBox 3"/>
          <p:cNvSpPr txBox="1"/>
          <p:nvPr/>
        </p:nvSpPr>
        <p:spPr>
          <a:xfrm>
            <a:off x="685800" y="3048000"/>
            <a:ext cx="74676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void Write(</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writer.WriteLine</a:t>
            </a: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smtClean="0">
                <a:latin typeface="Consolas" pitchFamily="49" charset="0"/>
                <a:cs typeface="Consolas" pitchFamily="49" charset="0"/>
              </a:rPr>
              <a:t>sequence.ID + ":");</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writer.WriteLine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GenerateStringFromBytes</a:t>
            </a:r>
            <a:r>
              <a:rPr lang="en-US" dirty="0" smtClean="0">
                <a:latin typeface="Consolas" pitchFamily="49" charset="0"/>
                <a:cs typeface="Consolas" pitchFamily="49" charset="0"/>
              </a:rPr>
              <a:t>(sequence));</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a:latin typeface="Consolas" pitchFamily="49" charset="0"/>
                <a:cs typeface="Consolas" pitchFamily="49" charset="0"/>
              </a:rPr>
              <a:t>writer.Flush</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990600" y="5029200"/>
            <a:ext cx="69342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dirty="0" smtClean="0">
                <a:latin typeface="Arial" pitchFamily="34" charset="0"/>
                <a:cs typeface="Arial" pitchFamily="34" charset="0"/>
              </a:rPr>
              <a:t>:</a:t>
            </a:r>
            <a:r>
              <a:rPr lang="en-US" dirty="0" err="1" smtClean="0">
                <a:latin typeface="Arial" pitchFamily="34" charset="0"/>
                <a:cs typeface="Arial" pitchFamily="34" charset="0"/>
              </a:rPr>
              <a:t>Scaphosepalum</a:t>
            </a:r>
            <a:r>
              <a:rPr lang="en-US" dirty="0" smtClean="0">
                <a:latin typeface="Arial" pitchFamily="34" charset="0"/>
                <a:cs typeface="Arial" pitchFamily="34" charset="0"/>
              </a:rPr>
              <a:t> </a:t>
            </a:r>
            <a:r>
              <a:rPr lang="en-US" dirty="0" err="1" smtClean="0">
                <a:latin typeface="Arial" pitchFamily="34" charset="0"/>
                <a:cs typeface="Arial" pitchFamily="34" charset="0"/>
              </a:rPr>
              <a:t>rapax</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en-US" dirty="0">
                <a:latin typeface="Arial" pitchFamily="34" charset="0"/>
                <a:cs typeface="Arial" pitchFamily="34" charset="0"/>
              </a:rPr>
              <a:t>IFYEPVEILGYDNKSSLVLVKRLITRMYQQKSLISSLNDSNQN</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6" name="TextBox 5"/>
          <p:cNvSpPr txBox="1"/>
          <p:nvPr/>
        </p:nvSpPr>
        <p:spPr>
          <a:xfrm>
            <a:off x="685800" y="5867400"/>
            <a:ext cx="7620000" cy="369332"/>
          </a:xfrm>
          <a:prstGeom prst="rect">
            <a:avLst/>
          </a:prstGeom>
          <a:noFill/>
        </p:spPr>
        <p:txBody>
          <a:bodyPr wrap="square" rtlCol="0">
            <a:spAutoFit/>
          </a:bodyPr>
          <a:lstStyle/>
          <a:p>
            <a:pPr algn="ctr"/>
            <a:r>
              <a:rPr lang="en-US" dirty="0" smtClean="0">
                <a:latin typeface="Arial" pitchFamily="34" charset="0"/>
                <a:cs typeface="Arial" pitchFamily="34" charset="0"/>
              </a:rPr>
              <a:t>sample format writes out ID on one line and entire sequence on the next</a:t>
            </a:r>
            <a:endParaRPr lang="en-US" dirty="0">
              <a:latin typeface="Arial" pitchFamily="34" charset="0"/>
              <a:cs typeface="Arial" pitchFamily="34" charset="0"/>
            </a:endParaRPr>
          </a:p>
        </p:txBody>
      </p:sp>
    </p:spTree>
    <p:extLst>
      <p:ext uri="{BB962C8B-B14F-4D97-AF65-F5344CB8AC3E}">
        <p14:creationId xmlns:p14="http://schemas.microsoft.com/office/powerpoint/2010/main" val="2361544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with .NET Bio</a:t>
            </a:r>
            <a:endParaRPr lang="en-US" dirty="0"/>
          </a:p>
        </p:txBody>
      </p:sp>
      <p:sp>
        <p:nvSpPr>
          <p:cNvPr id="3" name="Content Placeholder 2"/>
          <p:cNvSpPr>
            <a:spLocks noGrp="1"/>
          </p:cNvSpPr>
          <p:nvPr>
            <p:ph idx="1"/>
          </p:nvPr>
        </p:nvSpPr>
        <p:spPr>
          <a:xfrm>
            <a:off x="457200" y="1600200"/>
            <a:ext cx="8229600" cy="3886200"/>
          </a:xfrm>
        </p:spPr>
        <p:txBody>
          <a:bodyPr/>
          <a:lstStyle/>
          <a:p>
            <a:r>
              <a:rPr lang="en-US" dirty="0" smtClean="0"/>
              <a:t>Programs can consume custom formatters and parsers</a:t>
            </a:r>
          </a:p>
          <a:p>
            <a:pPr lvl="1"/>
            <a:r>
              <a:rPr lang="en-US" dirty="0" smtClean="0"/>
              <a:t>simply instantiate the classes directly</a:t>
            </a:r>
          </a:p>
          <a:p>
            <a:endParaRPr lang="en-US" dirty="0" smtClean="0"/>
          </a:p>
          <a:p>
            <a:endParaRPr lang="en-US" dirty="0"/>
          </a:p>
          <a:p>
            <a:endParaRPr lang="en-US" dirty="0" smtClean="0"/>
          </a:p>
          <a:p>
            <a:r>
              <a:rPr lang="en-US" dirty="0" smtClean="0"/>
              <a:t>Alternatively, developers can expose their classes as </a:t>
            </a:r>
            <a:r>
              <a:rPr lang="en-US" i="1" dirty="0" smtClean="0"/>
              <a:t>add-ins</a:t>
            </a:r>
          </a:p>
          <a:p>
            <a:pPr lvl="1"/>
            <a:r>
              <a:rPr lang="en-US" dirty="0" smtClean="0"/>
              <a:t>allows alphabets, parsers, formatters and algorithms to be added dynamically to .NET Bio collections</a:t>
            </a:r>
          </a:p>
          <a:p>
            <a:pPr lvl="1"/>
            <a:endParaRPr lang="en-US" dirty="0"/>
          </a:p>
        </p:txBody>
      </p:sp>
      <p:sp>
        <p:nvSpPr>
          <p:cNvPr id="4" name="TextBox 3"/>
          <p:cNvSpPr txBox="1"/>
          <p:nvPr/>
        </p:nvSpPr>
        <p:spPr>
          <a:xfrm>
            <a:off x="914400" y="2590800"/>
            <a:ext cx="4572000"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600" dirty="0" err="1" smtClean="0">
                <a:latin typeface="Consolas" pitchFamily="49" charset="0"/>
                <a:cs typeface="Consolas" pitchFamily="49" charset="0"/>
              </a:rPr>
              <a:t>var</a:t>
            </a:r>
            <a:r>
              <a:rPr lang="en-US" sz="1600" dirty="0" smtClean="0">
                <a:latin typeface="Consolas" pitchFamily="49" charset="0"/>
                <a:cs typeface="Consolas" pitchFamily="49" charset="0"/>
              </a:rPr>
              <a:t> parser = new </a:t>
            </a:r>
            <a:r>
              <a:rPr lang="en-US" sz="1600" dirty="0" err="1" smtClean="0">
                <a:latin typeface="Consolas" pitchFamily="49" charset="0"/>
                <a:cs typeface="Consolas" pitchFamily="49" charset="0"/>
              </a:rPr>
              <a:t>MyParser</a:t>
            </a:r>
            <a:r>
              <a:rPr lang="en-US" sz="1600" dirty="0" smtClean="0">
                <a:latin typeface="Consolas" pitchFamily="49" charset="0"/>
                <a:cs typeface="Consolas" pitchFamily="49" charset="0"/>
              </a:rPr>
              <a:t>();</a:t>
            </a:r>
          </a:p>
        </p:txBody>
      </p:sp>
      <p:sp>
        <p:nvSpPr>
          <p:cNvPr id="5" name="TextBox 4"/>
          <p:cNvSpPr txBox="1"/>
          <p:nvPr/>
        </p:nvSpPr>
        <p:spPr>
          <a:xfrm>
            <a:off x="914400" y="4572000"/>
            <a:ext cx="68580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600" dirty="0" err="1" smtClean="0">
                <a:latin typeface="Consolas" pitchFamily="49" charset="0"/>
                <a:cs typeface="Consolas" pitchFamily="49" charset="0"/>
              </a:rPr>
              <a:t>var</a:t>
            </a:r>
            <a:r>
              <a:rPr lang="en-US" sz="1600" dirty="0" smtClean="0">
                <a:latin typeface="Consolas" pitchFamily="49" charset="0"/>
                <a:cs typeface="Consolas" pitchFamily="49" charset="0"/>
              </a:rPr>
              <a:t> parser = </a:t>
            </a:r>
            <a:r>
              <a:rPr lang="en-US" sz="1600" dirty="0" err="1" smtClean="0">
                <a:latin typeface="Consolas" pitchFamily="49" charset="0"/>
                <a:cs typeface="Consolas" pitchFamily="49" charset="0"/>
              </a:rPr>
              <a:t>SequenceParsers.All.FirstOrDefault</a:t>
            </a:r>
            <a:r>
              <a:rPr lang="en-US" sz="1600" dirty="0" smtClean="0">
                <a:latin typeface="Consolas" pitchFamily="49" charset="0"/>
                <a:cs typeface="Consolas" pitchFamily="49" charset="0"/>
              </a:rPr>
              <a:t>(</a:t>
            </a:r>
            <a:r>
              <a:rPr lang="en-US" sz="1600" dirty="0" err="1" smtClean="0">
                <a:latin typeface="Consolas" pitchFamily="49" charset="0"/>
                <a:cs typeface="Consolas" pitchFamily="49" charset="0"/>
              </a:rPr>
              <a:t>sp</a:t>
            </a:r>
            <a:r>
              <a:rPr lang="en-US" sz="1600" dirty="0" smtClean="0">
                <a:latin typeface="Consolas" pitchFamily="49" charset="0"/>
                <a:cs typeface="Consolas" pitchFamily="49" charset="0"/>
              </a:rPr>
              <a:t> =&gt; </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sp.SupportedFileTypes.Contains</a:t>
            </a:r>
            <a:r>
              <a:rPr lang="en-US" sz="1600" dirty="0" smtClean="0">
                <a:latin typeface="Consolas" pitchFamily="49" charset="0"/>
                <a:cs typeface="Consolas" pitchFamily="49" charset="0"/>
              </a:rPr>
              <a:t>(</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Path.GetExtension</a:t>
            </a:r>
            <a:r>
              <a:rPr lang="en-US" sz="1600" dirty="0" smtClean="0">
                <a:latin typeface="Consolas" pitchFamily="49" charset="0"/>
                <a:cs typeface="Consolas" pitchFamily="49" charset="0"/>
              </a:rPr>
              <a:t>(filename)));</a:t>
            </a:r>
          </a:p>
        </p:txBody>
      </p:sp>
      <p:sp>
        <p:nvSpPr>
          <p:cNvPr id="6" name="TextBox 5"/>
          <p:cNvSpPr txBox="1"/>
          <p:nvPr/>
        </p:nvSpPr>
        <p:spPr>
          <a:xfrm>
            <a:off x="990600" y="5553670"/>
            <a:ext cx="7086600" cy="923330"/>
          </a:xfrm>
          <a:prstGeom prst="rect">
            <a:avLst/>
          </a:prstGeom>
          <a:noFill/>
        </p:spPr>
        <p:txBody>
          <a:bodyPr wrap="square" rtlCol="0">
            <a:spAutoFit/>
          </a:bodyPr>
          <a:lstStyle/>
          <a:p>
            <a:r>
              <a:rPr lang="en-US" dirty="0" smtClean="0">
                <a:latin typeface="Arial" pitchFamily="34" charset="0"/>
                <a:cs typeface="Arial" pitchFamily="34" charset="0"/>
              </a:rPr>
              <a:t>in this second case, we can lookup the parser using the file extension – we don't have to know exactly which one it should be as long as it exposes </a:t>
            </a:r>
            <a:r>
              <a:rPr lang="en-US" b="1" dirty="0" err="1" smtClean="0">
                <a:latin typeface="Consolas" pitchFamily="49" charset="0"/>
                <a:cs typeface="Consolas" pitchFamily="49" charset="0"/>
              </a:rPr>
              <a:t>SupportedFileTypes</a:t>
            </a:r>
            <a:r>
              <a:rPr lang="en-US" dirty="0" smtClean="0">
                <a:latin typeface="Arial" pitchFamily="34" charset="0"/>
                <a:cs typeface="Arial" pitchFamily="34" charset="0"/>
              </a:rPr>
              <a:t> properly!</a:t>
            </a:r>
            <a:endParaRPr lang="en-US" dirty="0">
              <a:latin typeface="Arial" pitchFamily="34" charset="0"/>
              <a:cs typeface="Arial" pitchFamily="34" charset="0"/>
            </a:endParaRPr>
          </a:p>
        </p:txBody>
      </p:sp>
      <p:cxnSp>
        <p:nvCxnSpPr>
          <p:cNvPr id="8" name="Straight Arrow Connector 7"/>
          <p:cNvCxnSpPr/>
          <p:nvPr/>
        </p:nvCxnSpPr>
        <p:spPr>
          <a:xfrm flipV="1">
            <a:off x="2819400" y="5172670"/>
            <a:ext cx="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20341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using add-ins</a:t>
            </a:r>
            <a:endParaRPr lang="en-US" dirty="0"/>
          </a:p>
        </p:txBody>
      </p:sp>
      <p:sp>
        <p:nvSpPr>
          <p:cNvPr id="3" name="Content Placeholder 2"/>
          <p:cNvSpPr>
            <a:spLocks noGrp="1"/>
          </p:cNvSpPr>
          <p:nvPr>
            <p:ph idx="1"/>
          </p:nvPr>
        </p:nvSpPr>
        <p:spPr>
          <a:xfrm>
            <a:off x="457200" y="1600200"/>
            <a:ext cx="8229600" cy="1295400"/>
          </a:xfrm>
        </p:spPr>
        <p:txBody>
          <a:bodyPr/>
          <a:lstStyle/>
          <a:p>
            <a:pPr marL="566928" indent="-457200">
              <a:buFont typeface="+mj-lt"/>
              <a:buAutoNum type="arabicPeriod"/>
            </a:pPr>
            <a:r>
              <a:rPr lang="en-US" dirty="0" smtClean="0"/>
              <a:t>Place your parser / formatter into separate assembly</a:t>
            </a:r>
          </a:p>
          <a:p>
            <a:pPr marL="566928" indent="-457200">
              <a:buFont typeface="+mj-lt"/>
              <a:buAutoNum type="arabicPeriod"/>
            </a:pPr>
            <a:r>
              <a:rPr lang="en-US" dirty="0" smtClean="0"/>
              <a:t>Decorate parser / formatter class with </a:t>
            </a:r>
            <a:r>
              <a:rPr lang="en-US" dirty="0" err="1" smtClean="0">
                <a:solidFill>
                  <a:srgbClr val="0070C0"/>
                </a:solidFill>
                <a:latin typeface="Consolas" pitchFamily="49" charset="0"/>
                <a:cs typeface="Consolas" pitchFamily="49" charset="0"/>
              </a:rPr>
              <a:t>RegistrableAttribute</a:t>
            </a:r>
            <a:endParaRPr lang="en-US" dirty="0" smtClean="0">
              <a:solidFill>
                <a:srgbClr val="0070C0"/>
              </a:solidFill>
              <a:latin typeface="Consolas" pitchFamily="49" charset="0"/>
              <a:cs typeface="Consolas" pitchFamily="49" charset="0"/>
            </a:endParaRPr>
          </a:p>
          <a:p>
            <a:pPr marL="566928" indent="-457200">
              <a:buFont typeface="+mj-lt"/>
              <a:buAutoNum type="arabicPeriod"/>
            </a:pPr>
            <a:r>
              <a:rPr lang="en-US" dirty="0" smtClean="0"/>
              <a:t>Copy the assembly into a "Add-ins" sub-directory</a:t>
            </a:r>
            <a:endParaRPr lang="en-US" dirty="0"/>
          </a:p>
          <a:p>
            <a:pPr marL="566928" indent="-457200">
              <a:buFont typeface="+mj-lt"/>
              <a:buAutoNum type="arabicPeriod"/>
            </a:pPr>
            <a:endParaRPr lang="en-US" dirty="0"/>
          </a:p>
        </p:txBody>
      </p:sp>
      <p:sp>
        <p:nvSpPr>
          <p:cNvPr id="4" name="TextBox 3"/>
          <p:cNvSpPr txBox="1"/>
          <p:nvPr/>
        </p:nvSpPr>
        <p:spPr>
          <a:xfrm>
            <a:off x="762000" y="3338751"/>
            <a:ext cx="78486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solidFill>
                  <a:srgbClr val="0070C0"/>
                </a:solidFill>
                <a:latin typeface="Consolas" pitchFamily="49" charset="0"/>
                <a:cs typeface="Consolas" pitchFamily="49" charset="0"/>
              </a:rPr>
              <a:t>[</a:t>
            </a:r>
            <a:r>
              <a:rPr lang="en-US" dirty="0" err="1" smtClean="0">
                <a:solidFill>
                  <a:srgbClr val="0070C0"/>
                </a:solidFill>
                <a:latin typeface="Consolas" pitchFamily="49" charset="0"/>
                <a:cs typeface="Consolas" pitchFamily="49" charset="0"/>
              </a:rPr>
              <a:t>Registrable</a:t>
            </a:r>
            <a:r>
              <a:rPr lang="en-US" dirty="0" smtClean="0">
                <a:solidFill>
                  <a:srgbClr val="0070C0"/>
                </a:solidFill>
                <a:latin typeface="Consolas" pitchFamily="49" charset="0"/>
                <a:cs typeface="Consolas" pitchFamily="49" charset="0"/>
              </a:rPr>
              <a:t>(true)]</a:t>
            </a:r>
          </a:p>
          <a:p>
            <a:r>
              <a:rPr lang="en-US" dirty="0" smtClean="0">
                <a:latin typeface="Consolas" pitchFamily="49" charset="0"/>
                <a:cs typeface="Consolas" pitchFamily="49" charset="0"/>
              </a:rPr>
              <a:t>public class </a:t>
            </a:r>
            <a:r>
              <a:rPr lang="en-US" dirty="0" err="1" smtClean="0">
                <a:latin typeface="Consolas" pitchFamily="49" charset="0"/>
                <a:cs typeface="Consolas" pitchFamily="49" charset="0"/>
              </a:rPr>
              <a:t>MyParser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ISequenceParser</a:t>
            </a:r>
            <a:r>
              <a:rPr lang="en-US" dirty="0" smtClean="0">
                <a:latin typeface="Consolas" pitchFamily="49" charset="0"/>
                <a:cs typeface="Consolas" pitchFamily="49" charset="0"/>
              </a:rPr>
              <a:t> {...}</a:t>
            </a:r>
          </a:p>
          <a:p>
            <a:endParaRPr lang="en-US" dirty="0">
              <a:latin typeface="Consolas" pitchFamily="49" charset="0"/>
              <a:cs typeface="Consolas" pitchFamily="49" charset="0"/>
            </a:endParaRPr>
          </a:p>
          <a:p>
            <a:r>
              <a:rPr lang="en-US" dirty="0">
                <a:solidFill>
                  <a:srgbClr val="0070C0"/>
                </a:solidFill>
                <a:latin typeface="Consolas" pitchFamily="49" charset="0"/>
                <a:cs typeface="Consolas" pitchFamily="49" charset="0"/>
              </a:rPr>
              <a:t>[</a:t>
            </a:r>
            <a:r>
              <a:rPr lang="en-US" dirty="0" err="1">
                <a:solidFill>
                  <a:srgbClr val="0070C0"/>
                </a:solidFill>
                <a:latin typeface="Consolas" pitchFamily="49" charset="0"/>
                <a:cs typeface="Consolas" pitchFamily="49" charset="0"/>
              </a:rPr>
              <a:t>Registrable</a:t>
            </a:r>
            <a:r>
              <a:rPr lang="en-US" dirty="0">
                <a:solidFill>
                  <a:srgbClr val="0070C0"/>
                </a:solidFill>
                <a:latin typeface="Consolas" pitchFamily="49" charset="0"/>
                <a:cs typeface="Consolas" pitchFamily="49" charset="0"/>
              </a:rPr>
              <a:t>(true)]</a:t>
            </a:r>
          </a:p>
          <a:p>
            <a:r>
              <a:rPr lang="en-US" dirty="0" smtClean="0">
                <a:latin typeface="Consolas" pitchFamily="49" charset="0"/>
                <a:cs typeface="Consolas" pitchFamily="49" charset="0"/>
              </a:rPr>
              <a:t>public class </a:t>
            </a:r>
            <a:r>
              <a:rPr lang="en-US" dirty="0" err="1" smtClean="0">
                <a:latin typeface="Consolas" pitchFamily="49" charset="0"/>
                <a:cs typeface="Consolas" pitchFamily="49" charset="0"/>
              </a:rPr>
              <a:t>MyFormatter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ISequenceFormatter</a:t>
            </a:r>
            <a:r>
              <a:rPr lang="en-US" dirty="0" smtClean="0">
                <a:latin typeface="Consolas" pitchFamily="49" charset="0"/>
                <a:cs typeface="Consolas" pitchFamily="49" charset="0"/>
              </a:rPr>
              <a:t> {...}</a:t>
            </a:r>
          </a:p>
        </p:txBody>
      </p:sp>
      <p:sp>
        <p:nvSpPr>
          <p:cNvPr id="5" name="TextBox 4"/>
          <p:cNvSpPr txBox="1"/>
          <p:nvPr/>
        </p:nvSpPr>
        <p:spPr>
          <a:xfrm>
            <a:off x="6172200" y="3056573"/>
            <a:ext cx="25908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smtClean="0">
                <a:latin typeface="Consolas" pitchFamily="49" charset="0"/>
                <a:cs typeface="Consolas" pitchFamily="49" charset="0"/>
              </a:rPr>
              <a:t>Company.IOAddin.dll</a:t>
            </a:r>
            <a:endParaRPr lang="en-US" b="1" dirty="0">
              <a:latin typeface="Consolas" pitchFamily="49" charset="0"/>
              <a:cs typeface="Consolas" pitchFamily="49" charset="0"/>
            </a:endParaRPr>
          </a:p>
        </p:txBody>
      </p:sp>
      <p:grpSp>
        <p:nvGrpSpPr>
          <p:cNvPr id="8" name="Group 7"/>
          <p:cNvGrpSpPr/>
          <p:nvPr/>
        </p:nvGrpSpPr>
        <p:grpSpPr>
          <a:xfrm>
            <a:off x="5867400" y="2900363"/>
            <a:ext cx="304800" cy="312420"/>
            <a:chOff x="5181600" y="2811780"/>
            <a:chExt cx="304800" cy="312420"/>
          </a:xfrm>
        </p:grpSpPr>
        <p:sp>
          <p:nvSpPr>
            <p:cNvPr id="6" name="Oval 5"/>
            <p:cNvSpPr/>
            <p:nvPr/>
          </p:nvSpPr>
          <p:spPr>
            <a:xfrm>
              <a:off x="5181600" y="2819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181600" y="2811780"/>
              <a:ext cx="304800" cy="307777"/>
            </a:xfrm>
            <a:prstGeom prst="rect">
              <a:avLst/>
            </a:prstGeom>
            <a:noFill/>
          </p:spPr>
          <p:txBody>
            <a:bodyPr wrap="square" rtlCol="0">
              <a:spAutoFit/>
            </a:bodyPr>
            <a:lstStyle/>
            <a:p>
              <a:r>
                <a:rPr lang="en-US" sz="1400" b="1" dirty="0" smtClean="0">
                  <a:solidFill>
                    <a:schemeClr val="bg1"/>
                  </a:solidFill>
                  <a:latin typeface="Arial" pitchFamily="34" charset="0"/>
                  <a:cs typeface="Arial" pitchFamily="34" charset="0"/>
                </a:rPr>
                <a:t>1</a:t>
              </a:r>
              <a:endParaRPr lang="en-US" sz="1400" b="1" dirty="0">
                <a:solidFill>
                  <a:schemeClr val="bg1"/>
                </a:solidFill>
                <a:latin typeface="Arial" pitchFamily="34" charset="0"/>
                <a:cs typeface="Arial" pitchFamily="34" charset="0"/>
              </a:endParaRPr>
            </a:p>
          </p:txBody>
        </p:sp>
      </p:grpSp>
      <p:grpSp>
        <p:nvGrpSpPr>
          <p:cNvPr id="9" name="Group 8"/>
          <p:cNvGrpSpPr/>
          <p:nvPr/>
        </p:nvGrpSpPr>
        <p:grpSpPr>
          <a:xfrm>
            <a:off x="502920" y="3360540"/>
            <a:ext cx="304800" cy="312420"/>
            <a:chOff x="5181600" y="2811780"/>
            <a:chExt cx="304800" cy="312420"/>
          </a:xfrm>
        </p:grpSpPr>
        <p:sp>
          <p:nvSpPr>
            <p:cNvPr id="10" name="Oval 9"/>
            <p:cNvSpPr/>
            <p:nvPr/>
          </p:nvSpPr>
          <p:spPr>
            <a:xfrm>
              <a:off x="5181600" y="2819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5181600" y="2811780"/>
              <a:ext cx="304800" cy="307777"/>
            </a:xfrm>
            <a:prstGeom prst="rect">
              <a:avLst/>
            </a:prstGeom>
            <a:noFill/>
          </p:spPr>
          <p:txBody>
            <a:bodyPr wrap="square" rtlCol="0">
              <a:spAutoFit/>
            </a:bodyPr>
            <a:lstStyle/>
            <a:p>
              <a:r>
                <a:rPr lang="en-US" sz="1400" b="1" dirty="0" smtClean="0">
                  <a:solidFill>
                    <a:schemeClr val="bg1"/>
                  </a:solidFill>
                  <a:latin typeface="Arial" pitchFamily="34" charset="0"/>
                  <a:cs typeface="Arial" pitchFamily="34" charset="0"/>
                </a:rPr>
                <a:t>2</a:t>
              </a:r>
              <a:endParaRPr lang="en-US" sz="1400" b="1" dirty="0">
                <a:solidFill>
                  <a:schemeClr val="bg1"/>
                </a:solidFill>
                <a:latin typeface="Arial" pitchFamily="34" charset="0"/>
                <a:cs typeface="Arial" pitchFamily="34" charset="0"/>
              </a:endParaRPr>
            </a:p>
          </p:txBody>
        </p:sp>
      </p:grpSp>
      <p:grpSp>
        <p:nvGrpSpPr>
          <p:cNvPr id="13" name="Group 12"/>
          <p:cNvGrpSpPr/>
          <p:nvPr/>
        </p:nvGrpSpPr>
        <p:grpSpPr>
          <a:xfrm>
            <a:off x="2076450" y="5206365"/>
            <a:ext cx="5219700" cy="889635"/>
            <a:chOff x="1143000" y="5330190"/>
            <a:chExt cx="5219700" cy="889635"/>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5562600"/>
              <a:ext cx="2714625"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425" y="5541645"/>
              <a:ext cx="22002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1447800" y="5486400"/>
              <a:ext cx="4914900" cy="7334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143000" y="5330190"/>
              <a:ext cx="304800" cy="312420"/>
              <a:chOff x="5181600" y="2811780"/>
              <a:chExt cx="304800" cy="312420"/>
            </a:xfrm>
          </p:grpSpPr>
          <p:sp>
            <p:nvSpPr>
              <p:cNvPr id="16" name="Oval 15"/>
              <p:cNvSpPr/>
              <p:nvPr/>
            </p:nvSpPr>
            <p:spPr>
              <a:xfrm>
                <a:off x="5181600" y="2819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181600" y="2811780"/>
                <a:ext cx="304800" cy="307777"/>
              </a:xfrm>
              <a:prstGeom prst="rect">
                <a:avLst/>
              </a:prstGeom>
              <a:noFill/>
            </p:spPr>
            <p:txBody>
              <a:bodyPr wrap="square" rtlCol="0">
                <a:spAutoFit/>
              </a:bodyPr>
              <a:lstStyle/>
              <a:p>
                <a:r>
                  <a:rPr lang="en-US" sz="1400" b="1" dirty="0" smtClean="0">
                    <a:solidFill>
                      <a:schemeClr val="bg1"/>
                    </a:solidFill>
                    <a:latin typeface="Arial" pitchFamily="34" charset="0"/>
                    <a:cs typeface="Arial" pitchFamily="34" charset="0"/>
                  </a:rPr>
                  <a:t>3</a:t>
                </a:r>
                <a:endParaRPr lang="en-US" sz="1400" b="1" dirty="0">
                  <a:solidFill>
                    <a:schemeClr val="bg1"/>
                  </a:solidFill>
                  <a:latin typeface="Arial" pitchFamily="34" charset="0"/>
                  <a:cs typeface="Arial" pitchFamily="34" charset="0"/>
                </a:endParaRPr>
              </a:p>
            </p:txBody>
          </p:sp>
        </p:grpSp>
      </p:grpSp>
    </p:spTree>
    <p:extLst>
      <p:ext uri="{BB962C8B-B14F-4D97-AF65-F5344CB8AC3E}">
        <p14:creationId xmlns:p14="http://schemas.microsoft.com/office/powerpoint/2010/main" val="730449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495800"/>
          </a:xfrm>
        </p:spPr>
        <p:txBody>
          <a:bodyPr/>
          <a:lstStyle/>
          <a:p>
            <a:r>
              <a:rPr lang="en-US" dirty="0" smtClean="0"/>
              <a:t>.NET Bio was designed to be extended with new file formats</a:t>
            </a:r>
          </a:p>
          <a:p>
            <a:pPr lvl="1"/>
            <a:r>
              <a:rPr lang="en-US" dirty="0" smtClean="0"/>
              <a:t>supports custom parsers to read data</a:t>
            </a:r>
          </a:p>
          <a:p>
            <a:pPr lvl="1"/>
            <a:r>
              <a:rPr lang="en-US" dirty="0" smtClean="0"/>
              <a:t>supports custom formatters to write data</a:t>
            </a:r>
          </a:p>
          <a:p>
            <a:r>
              <a:rPr lang="en-US" dirty="0" smtClean="0"/>
              <a:t>Parser must decide proper alphabet</a:t>
            </a:r>
          </a:p>
          <a:p>
            <a:pPr lvl="1"/>
            <a:r>
              <a:rPr lang="en-US" dirty="0" smtClean="0"/>
              <a:t>can create custom alphabets if necessary</a:t>
            </a:r>
          </a:p>
          <a:p>
            <a:r>
              <a:rPr lang="en-US" dirty="0" smtClean="0"/>
              <a:t>Formatter less common, but easily creatable</a:t>
            </a:r>
          </a:p>
          <a:p>
            <a:r>
              <a:rPr lang="en-US" dirty="0" smtClean="0"/>
              <a:t>Useful to add types into .NET Bio lists through add-in support</a:t>
            </a:r>
          </a:p>
          <a:p>
            <a:pPr lvl="1"/>
            <a:r>
              <a:rPr lang="en-US" dirty="0" smtClean="0"/>
              <a:t>just apply attribute and move assembly to proper location</a:t>
            </a:r>
            <a:endParaRPr lang="en-US" dirty="0"/>
          </a:p>
        </p:txBody>
      </p:sp>
    </p:spTree>
    <p:extLst>
      <p:ext uri="{BB962C8B-B14F-4D97-AF65-F5344CB8AC3E}">
        <p14:creationId xmlns:p14="http://schemas.microsoft.com/office/powerpoint/2010/main" val="2099727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411480" lvl="1" indent="0">
              <a:buNone/>
            </a:pPr>
            <a:r>
              <a:rPr lang="en-US" dirty="0"/>
              <a:t>Disclaimer: This document is provided "as-is". Information and views expressed in this document, including URL and other Internet Web site references, may change without notice. You bear the risk of using it. </a:t>
            </a:r>
          </a:p>
          <a:p>
            <a:pPr lvl="1"/>
            <a:endParaRPr lang="en-US" dirty="0" smtClean="0"/>
          </a:p>
          <a:p>
            <a:pPr marL="411480" lvl="1" indent="0">
              <a:buNone/>
            </a:pPr>
            <a:r>
              <a:rPr lang="en-US" dirty="0" smtClean="0"/>
              <a:t>This </a:t>
            </a:r>
            <a:r>
              <a:rPr lang="en-US" dirty="0"/>
              <a:t>document does not provide you with any legal rights to any intellectual property in any Microsoft product. You may copy and use this document for your internal, reference purposes. </a:t>
            </a:r>
          </a:p>
          <a:p>
            <a:pPr marL="411480" lvl="1" indent="0">
              <a:buNone/>
            </a:pPr>
            <a:endParaRPr lang="en-US" dirty="0" smtClean="0"/>
          </a:p>
          <a:p>
            <a:pPr marL="411480" lvl="1" indent="0">
              <a:buNone/>
            </a:pPr>
            <a:r>
              <a:rPr lang="en-US" dirty="0" smtClean="0"/>
              <a:t>© 2011 </a:t>
            </a:r>
            <a:r>
              <a:rPr lang="en-US" dirty="0"/>
              <a:t>Microsoft Corporation. All rights reserved.</a:t>
            </a:r>
          </a:p>
          <a:p>
            <a:pPr marL="411480" lvl="1" indent="0">
              <a:buNone/>
            </a:pPr>
            <a:endParaRPr lang="en-US" dirty="0" smtClean="0"/>
          </a:p>
          <a:p>
            <a:pPr marL="411480" lvl="1" indent="0">
              <a:buNone/>
            </a:pPr>
            <a:r>
              <a:rPr lang="en-US" dirty="0" smtClean="0"/>
              <a:t>Microsoft</a:t>
            </a:r>
            <a:r>
              <a:rPr lang="en-US" dirty="0"/>
              <a:t>, Visual Studio, and Windows are trademarks of the Microsoft group of companies. All other trademarks are property of their respective owners.</a:t>
            </a:r>
          </a:p>
          <a:p>
            <a:endParaRPr lang="en-US" dirty="0"/>
          </a:p>
        </p:txBody>
      </p:sp>
    </p:spTree>
    <p:extLst>
      <p:ext uri="{BB962C8B-B14F-4D97-AF65-F5344CB8AC3E}">
        <p14:creationId xmlns:p14="http://schemas.microsoft.com/office/powerpoint/2010/main" val="180353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Built in Parsers and Formatters</a:t>
            </a:r>
            <a:endParaRPr lang="en-US" b="1" dirty="0" smtClean="0">
              <a:latin typeface="Arial" pitchFamily="34" charset="0"/>
              <a:cs typeface="Arial" pitchFamily="34" charset="0"/>
            </a:endParaRPr>
          </a:p>
          <a:p>
            <a:r>
              <a:rPr lang="en-US" b="1" dirty="0" smtClean="0">
                <a:latin typeface="Arial" pitchFamily="34" charset="0"/>
                <a:cs typeface="Arial" pitchFamily="34" charset="0"/>
              </a:rPr>
              <a:t>Anatomy of a Sequence Parser</a:t>
            </a:r>
          </a:p>
          <a:p>
            <a:pPr lvl="1"/>
            <a:r>
              <a:rPr lang="en-US" dirty="0" smtClean="0"/>
              <a:t>dealing with I/O in the .NET Framework</a:t>
            </a:r>
          </a:p>
          <a:p>
            <a:pPr lvl="1"/>
            <a:r>
              <a:rPr lang="en-US" dirty="0" smtClean="0"/>
              <a:t>helper classes in .NET Bio</a:t>
            </a:r>
          </a:p>
          <a:p>
            <a:pPr lvl="1"/>
            <a:r>
              <a:rPr lang="en-US" dirty="0" smtClean="0"/>
              <a:t>alphabets </a:t>
            </a:r>
            <a:r>
              <a:rPr lang="en-US" dirty="0"/>
              <a:t>and Encoders</a:t>
            </a:r>
          </a:p>
          <a:p>
            <a:r>
              <a:rPr lang="en-US" dirty="0" smtClean="0"/>
              <a:t>Anatomy of a Sequence Formatter</a:t>
            </a:r>
          </a:p>
          <a:p>
            <a:pPr lvl="1"/>
            <a:r>
              <a:rPr lang="en-US" dirty="0" smtClean="0"/>
              <a:t>writing data back to files</a:t>
            </a:r>
          </a:p>
          <a:p>
            <a:r>
              <a:rPr lang="en-US" dirty="0" smtClean="0"/>
              <a:t>Registering your parser/formatter with .NET Bio</a:t>
            </a:r>
          </a:p>
          <a:p>
            <a:pPr lvl="1"/>
            <a:r>
              <a:rPr lang="en-US" dirty="0" smtClean="0"/>
              <a:t>using the Add-ins folder</a:t>
            </a:r>
          </a:p>
          <a:p>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the built-in parsers</a:t>
            </a:r>
            <a:endParaRPr lang="en-US" dirty="0"/>
          </a:p>
        </p:txBody>
      </p:sp>
      <p:sp>
        <p:nvSpPr>
          <p:cNvPr id="3" name="Content Placeholder 2"/>
          <p:cNvSpPr>
            <a:spLocks noGrp="1"/>
          </p:cNvSpPr>
          <p:nvPr>
            <p:ph idx="1"/>
          </p:nvPr>
        </p:nvSpPr>
        <p:spPr>
          <a:xfrm>
            <a:off x="457200" y="1600200"/>
            <a:ext cx="8229600" cy="2971800"/>
          </a:xfrm>
        </p:spPr>
        <p:txBody>
          <a:bodyPr>
            <a:normAutofit/>
          </a:bodyPr>
          <a:lstStyle/>
          <a:p>
            <a:r>
              <a:rPr lang="en-US" dirty="0" smtClean="0"/>
              <a:t>.NET Bio has several parsers (readers) for common file formats</a:t>
            </a:r>
          </a:p>
          <a:p>
            <a:endParaRPr lang="en-US" dirty="0"/>
          </a:p>
          <a:p>
            <a:endParaRPr lang="en-US" dirty="0" smtClean="0"/>
          </a:p>
          <a:p>
            <a:endParaRPr lang="en-US" dirty="0"/>
          </a:p>
          <a:p>
            <a:endParaRPr lang="en-US" dirty="0" smtClean="0"/>
          </a:p>
          <a:p>
            <a:endParaRPr lang="en-US" dirty="0"/>
          </a:p>
          <a:p>
            <a:endParaRPr lang="en-US" dirty="0" smtClean="0"/>
          </a:p>
          <a:p>
            <a:endParaRPr lang="en-US" sz="500" dirty="0" smtClean="0"/>
          </a:p>
          <a:p>
            <a:r>
              <a:rPr lang="en-US" dirty="0" smtClean="0"/>
              <a:t>and support for several formatters (writers)</a:t>
            </a:r>
          </a:p>
        </p:txBody>
      </p:sp>
      <p:graphicFrame>
        <p:nvGraphicFramePr>
          <p:cNvPr id="5" name="Table 4"/>
          <p:cNvGraphicFramePr>
            <a:graphicFrameLocks noGrp="1"/>
          </p:cNvGraphicFramePr>
          <p:nvPr>
            <p:extLst>
              <p:ext uri="{D42A27DB-BD31-4B8C-83A1-F6EECF244321}">
                <p14:modId xmlns:p14="http://schemas.microsoft.com/office/powerpoint/2010/main" val="2744268269"/>
              </p:ext>
            </p:extLst>
          </p:nvPr>
        </p:nvGraphicFramePr>
        <p:xfrm>
          <a:off x="381000" y="2133600"/>
          <a:ext cx="2438400" cy="185420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Sequence Formats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smtClean="0"/>
                        <a:t>BED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err="1" smtClean="0"/>
                        <a:t>FastA</a:t>
                      </a:r>
                      <a:r>
                        <a:rPr lang="en-US" dirty="0" smtClean="0"/>
                        <a:t>, </a:t>
                      </a:r>
                      <a:r>
                        <a:rPr lang="en-US" dirty="0" err="1" smtClean="0"/>
                        <a:t>FastQ</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err="1" smtClean="0"/>
                        <a:t>GenBank</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smtClean="0"/>
                        <a:t>GFF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56872739"/>
              </p:ext>
            </p:extLst>
          </p:nvPr>
        </p:nvGraphicFramePr>
        <p:xfrm>
          <a:off x="2933700" y="2133600"/>
          <a:ext cx="2895600" cy="1854200"/>
        </p:xfrm>
        <a:graphic>
          <a:graphicData uri="http://schemas.openxmlformats.org/drawingml/2006/table">
            <a:tbl>
              <a:tblPr firstRow="1" bandRow="1">
                <a:tableStyleId>{7DF18680-E054-41AD-8BC1-D1AEF772440D}</a:tableStyleId>
              </a:tblPr>
              <a:tblGrid>
                <a:gridCol w="2895600"/>
              </a:tblGrid>
              <a:tr h="370840">
                <a:tc>
                  <a:txBody>
                    <a:bodyPr/>
                    <a:lstStyle/>
                    <a:p>
                      <a:r>
                        <a:rPr lang="en-US" dirty="0" smtClean="0"/>
                        <a:t>Sequence Alignments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dirty="0" smtClean="0"/>
                        <a:t>BAM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en-US" dirty="0" err="1" smtClean="0"/>
                        <a:t>ClustalW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r>
                        <a:rPr lang="en-US" dirty="0" smtClean="0"/>
                        <a:t>Nexus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r>
                        <a:rPr lang="en-US" dirty="0" smtClean="0"/>
                        <a:t>SAM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78380009"/>
              </p:ext>
            </p:extLst>
          </p:nvPr>
        </p:nvGraphicFramePr>
        <p:xfrm>
          <a:off x="5943600" y="2133600"/>
          <a:ext cx="2895600" cy="1112520"/>
        </p:xfrm>
        <a:graphic>
          <a:graphicData uri="http://schemas.openxmlformats.org/drawingml/2006/table">
            <a:tbl>
              <a:tblPr firstRow="1" bandRow="1">
                <a:tableStyleId>{F5AB1C69-6EDB-4FF4-983F-18BD219EF322}</a:tableStyleId>
              </a:tblPr>
              <a:tblGrid>
                <a:gridCol w="2895600"/>
              </a:tblGrid>
              <a:tr h="370840">
                <a:tc>
                  <a:txBody>
                    <a:bodyPr/>
                    <a:lstStyle/>
                    <a:p>
                      <a:r>
                        <a:rPr lang="en-US" dirty="0" err="1" smtClean="0"/>
                        <a:t>Phylogenetics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dirty="0" err="1" smtClean="0"/>
                        <a:t>Newick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PhylipParser</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163384436"/>
              </p:ext>
            </p:extLst>
          </p:nvPr>
        </p:nvGraphicFramePr>
        <p:xfrm>
          <a:off x="304800" y="4622800"/>
          <a:ext cx="2438400" cy="185420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Sequence Formats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smtClean="0"/>
                        <a:t>BED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err="1" smtClean="0"/>
                        <a:t>FastA</a:t>
                      </a:r>
                      <a:r>
                        <a:rPr lang="en-US" dirty="0" smtClean="0"/>
                        <a:t>, </a:t>
                      </a:r>
                      <a:r>
                        <a:rPr lang="en-US" dirty="0" err="1" smtClean="0"/>
                        <a:t>FastQ</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err="1" smtClean="0"/>
                        <a:t>GenBank</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77032977"/>
              </p:ext>
            </p:extLst>
          </p:nvPr>
        </p:nvGraphicFramePr>
        <p:xfrm>
          <a:off x="2857500" y="4622800"/>
          <a:ext cx="2895600" cy="1112520"/>
        </p:xfrm>
        <a:graphic>
          <a:graphicData uri="http://schemas.openxmlformats.org/drawingml/2006/table">
            <a:tbl>
              <a:tblPr firstRow="1" bandRow="1">
                <a:tableStyleId>{7DF18680-E054-41AD-8BC1-D1AEF772440D}</a:tableStyleId>
              </a:tblPr>
              <a:tblGrid>
                <a:gridCol w="2895600"/>
              </a:tblGrid>
              <a:tr h="370840">
                <a:tc>
                  <a:txBody>
                    <a:bodyPr/>
                    <a:lstStyle/>
                    <a:p>
                      <a:r>
                        <a:rPr lang="en-US" dirty="0" smtClean="0"/>
                        <a:t>Sequence Alignments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smtClean="0"/>
                        <a:t>BAM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r>
                        <a:rPr lang="en-US" dirty="0" smtClean="0"/>
                        <a:t>SAM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29512861"/>
              </p:ext>
            </p:extLst>
          </p:nvPr>
        </p:nvGraphicFramePr>
        <p:xfrm>
          <a:off x="5943600" y="4622800"/>
          <a:ext cx="2895600" cy="741680"/>
        </p:xfrm>
        <a:graphic>
          <a:graphicData uri="http://schemas.openxmlformats.org/drawingml/2006/table">
            <a:tbl>
              <a:tblPr firstRow="1" bandRow="1">
                <a:tableStyleId>{F5AB1C69-6EDB-4FF4-983F-18BD219EF322}</a:tableStyleId>
              </a:tblPr>
              <a:tblGrid>
                <a:gridCol w="2895600"/>
              </a:tblGrid>
              <a:tr h="370840">
                <a:tc>
                  <a:txBody>
                    <a:bodyPr/>
                    <a:lstStyle/>
                    <a:p>
                      <a:r>
                        <a:rPr lang="en-US" dirty="0" err="1" smtClean="0"/>
                        <a:t>Phylogenetics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err="1" smtClean="0"/>
                        <a:t>Newick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2819400" y="6019800"/>
            <a:ext cx="6096000" cy="369332"/>
          </a:xfrm>
          <a:prstGeom prst="rect">
            <a:avLst/>
          </a:prstGeom>
          <a:noFill/>
        </p:spPr>
        <p:txBody>
          <a:bodyPr wrap="square" rtlCol="0">
            <a:spAutoFit/>
          </a:bodyPr>
          <a:lstStyle/>
          <a:p>
            <a:r>
              <a:rPr lang="en-US" dirty="0" smtClean="0">
                <a:latin typeface="Arial" pitchFamily="34" charset="0"/>
                <a:cs typeface="Arial" pitchFamily="34" charset="0"/>
              </a:rPr>
              <a:t>all contained in the </a:t>
            </a:r>
            <a:r>
              <a:rPr lang="en-US" b="1" dirty="0" smtClean="0">
                <a:latin typeface="Consolas" pitchFamily="49" charset="0"/>
                <a:cs typeface="Consolas" pitchFamily="49" charset="0"/>
              </a:rPr>
              <a:t>Bio.IO</a:t>
            </a:r>
            <a:r>
              <a:rPr lang="en-US" dirty="0" smtClean="0">
                <a:latin typeface="Arial" pitchFamily="34" charset="0"/>
                <a:cs typeface="Arial" pitchFamily="34" charset="0"/>
              </a:rPr>
              <a:t> namespace (or a child thereof)</a:t>
            </a:r>
            <a:endParaRPr lang="en-US" dirty="0">
              <a:latin typeface="Arial" pitchFamily="34" charset="0"/>
              <a:cs typeface="Arial" pitchFamily="34" charset="0"/>
            </a:endParaRPr>
          </a:p>
        </p:txBody>
      </p:sp>
    </p:spTree>
    <p:extLst>
      <p:ext uri="{BB962C8B-B14F-4D97-AF65-F5344CB8AC3E}">
        <p14:creationId xmlns:p14="http://schemas.microsoft.com/office/powerpoint/2010/main" val="1651106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94202" y="2057400"/>
            <a:ext cx="4510097" cy="4724400"/>
          </a:xfrm>
          <a:prstGeom prst="rect">
            <a:avLst/>
          </a:prstGeom>
        </p:spPr>
      </p:pic>
      <p:sp>
        <p:nvSpPr>
          <p:cNvPr id="2" name="Title 1"/>
          <p:cNvSpPr>
            <a:spLocks noGrp="1"/>
          </p:cNvSpPr>
          <p:nvPr>
            <p:ph type="title"/>
          </p:nvPr>
        </p:nvSpPr>
        <p:spPr/>
        <p:txBody>
          <a:bodyPr/>
          <a:lstStyle/>
          <a:p>
            <a:r>
              <a:rPr lang="en-US" dirty="0" smtClean="0"/>
              <a:t>Anatomy of a Sequence Parser</a:t>
            </a:r>
            <a:endParaRPr lang="en-US" dirty="0"/>
          </a:p>
        </p:txBody>
      </p:sp>
      <p:sp>
        <p:nvSpPr>
          <p:cNvPr id="3" name="Content Placeholder 2"/>
          <p:cNvSpPr>
            <a:spLocks noGrp="1"/>
          </p:cNvSpPr>
          <p:nvPr>
            <p:ph idx="1"/>
          </p:nvPr>
        </p:nvSpPr>
        <p:spPr>
          <a:xfrm>
            <a:off x="457200" y="1600199"/>
            <a:ext cx="8229600" cy="3429001"/>
          </a:xfrm>
        </p:spPr>
        <p:txBody>
          <a:bodyPr>
            <a:normAutofit/>
          </a:bodyPr>
          <a:lstStyle/>
          <a:p>
            <a:r>
              <a:rPr lang="en-US" dirty="0" smtClean="0"/>
              <a:t>Sequence Parsers should implement </a:t>
            </a:r>
            <a:r>
              <a:rPr lang="en-US" dirty="0" err="1" smtClean="0">
                <a:latin typeface="Consolas" pitchFamily="49" charset="0"/>
                <a:cs typeface="Consolas" pitchFamily="49" charset="0"/>
              </a:rPr>
              <a:t>ISequenceParser</a:t>
            </a:r>
            <a:endParaRPr lang="en-US" dirty="0" smtClean="0">
              <a:latin typeface="Consolas" pitchFamily="49" charset="0"/>
              <a:cs typeface="Consolas" pitchFamily="49" charset="0"/>
            </a:endParaRPr>
          </a:p>
          <a:p>
            <a:pPr lvl="1"/>
            <a:r>
              <a:rPr lang="en-US" dirty="0" smtClean="0"/>
              <a:t>provides parsing consistency</a:t>
            </a:r>
          </a:p>
          <a:p>
            <a:pPr lvl="1"/>
            <a:r>
              <a:rPr lang="en-US" dirty="0" smtClean="0"/>
              <a:t>oriented around files</a:t>
            </a:r>
          </a:p>
          <a:p>
            <a:r>
              <a:rPr lang="en-US" dirty="0" smtClean="0"/>
              <a:t>Defines common properties</a:t>
            </a:r>
          </a:p>
          <a:p>
            <a:pPr lvl="1"/>
            <a:r>
              <a:rPr lang="en-US" dirty="0" smtClean="0"/>
              <a:t>alphabet</a:t>
            </a:r>
          </a:p>
          <a:p>
            <a:pPr lvl="1"/>
            <a:r>
              <a:rPr lang="en-US" dirty="0" smtClean="0"/>
              <a:t>name and description</a:t>
            </a:r>
          </a:p>
          <a:p>
            <a:pPr lvl="1"/>
            <a:r>
              <a:rPr lang="en-US" dirty="0" smtClean="0"/>
              <a:t>file specification</a:t>
            </a:r>
          </a:p>
          <a:p>
            <a:pPr lvl="1"/>
            <a:r>
              <a:rPr lang="en-US" dirty="0" smtClean="0"/>
              <a:t>parsing methods</a:t>
            </a:r>
          </a:p>
          <a:p>
            <a:pPr lvl="1"/>
            <a:endParaRPr lang="en-US" dirty="0" smtClean="0"/>
          </a:p>
          <a:p>
            <a:endParaRPr lang="en-US" dirty="0"/>
          </a:p>
        </p:txBody>
      </p:sp>
    </p:spTree>
    <p:extLst>
      <p:ext uri="{BB962C8B-B14F-4D97-AF65-F5344CB8AC3E}">
        <p14:creationId xmlns:p14="http://schemas.microsoft.com/office/powerpoint/2010/main" val="1961918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Parsers at work</a:t>
            </a:r>
            <a:endParaRPr lang="en-US" dirty="0"/>
          </a:p>
        </p:txBody>
      </p:sp>
      <p:sp>
        <p:nvSpPr>
          <p:cNvPr id="3" name="Content Placeholder 2"/>
          <p:cNvSpPr>
            <a:spLocks noGrp="1"/>
          </p:cNvSpPr>
          <p:nvPr>
            <p:ph idx="1"/>
          </p:nvPr>
        </p:nvSpPr>
        <p:spPr>
          <a:xfrm>
            <a:off x="457200" y="1600200"/>
            <a:ext cx="8229600" cy="990600"/>
          </a:xfrm>
        </p:spPr>
        <p:txBody>
          <a:bodyPr>
            <a:normAutofit/>
          </a:bodyPr>
          <a:lstStyle/>
          <a:p>
            <a:r>
              <a:rPr lang="en-US" dirty="0" smtClean="0"/>
              <a:t>Parser translates </a:t>
            </a:r>
            <a:r>
              <a:rPr lang="en-US" i="1" dirty="0" smtClean="0"/>
              <a:t>external data </a:t>
            </a:r>
            <a:r>
              <a:rPr lang="en-US" dirty="0" smtClean="0"/>
              <a:t>into </a:t>
            </a:r>
            <a:r>
              <a:rPr lang="en-US" i="1" dirty="0" smtClean="0"/>
              <a:t>in-memory sequences</a:t>
            </a:r>
          </a:p>
          <a:p>
            <a:pPr lvl="1"/>
            <a:r>
              <a:rPr lang="en-US" dirty="0" smtClean="0"/>
              <a:t>uses </a:t>
            </a:r>
            <a:r>
              <a:rPr lang="en-US" dirty="0" smtClean="0">
                <a:solidFill>
                  <a:srgbClr val="0070C0"/>
                </a:solidFill>
              </a:rPr>
              <a:t>alphabet</a:t>
            </a:r>
            <a:r>
              <a:rPr lang="en-US" dirty="0" smtClean="0"/>
              <a:t> to validate each symbol (can be bypassed)</a:t>
            </a:r>
          </a:p>
        </p:txBody>
      </p:sp>
      <p:sp>
        <p:nvSpPr>
          <p:cNvPr id="8" name="Rectangle 7"/>
          <p:cNvSpPr/>
          <p:nvPr/>
        </p:nvSpPr>
        <p:spPr>
          <a:xfrm>
            <a:off x="5328355" y="3991708"/>
            <a:ext cx="2163704" cy="70338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latin typeface="Consolas" pitchFamily="49" charset="0"/>
                <a:cs typeface="Consolas" pitchFamily="49" charset="0"/>
              </a:rPr>
              <a:t>Alphabet</a:t>
            </a:r>
            <a:endParaRPr lang="en-US" dirty="0">
              <a:latin typeface="Consolas" pitchFamily="49" charset="0"/>
              <a:cs typeface="Consolas" pitchFamily="49" charset="0"/>
            </a:endParaRPr>
          </a:p>
        </p:txBody>
      </p:sp>
      <p:cxnSp>
        <p:nvCxnSpPr>
          <p:cNvPr id="11" name="Straight Arrow Connector 10"/>
          <p:cNvCxnSpPr>
            <a:stCxn id="7" idx="3"/>
            <a:endCxn id="8" idx="1"/>
          </p:cNvCxnSpPr>
          <p:nvPr/>
        </p:nvCxnSpPr>
        <p:spPr>
          <a:xfrm>
            <a:off x="4073407" y="4343400"/>
            <a:ext cx="125494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Down Arrow 14"/>
          <p:cNvSpPr/>
          <p:nvPr/>
        </p:nvSpPr>
        <p:spPr>
          <a:xfrm>
            <a:off x="2428993" y="3376246"/>
            <a:ext cx="1125126" cy="2198077"/>
          </a:xfrm>
          <a:prstGeom prst="down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 name="Flowchart: Magnetic Disk 5"/>
          <p:cNvSpPr/>
          <p:nvPr/>
        </p:nvSpPr>
        <p:spPr>
          <a:xfrm>
            <a:off x="914400" y="2743200"/>
            <a:ext cx="1298222" cy="1143000"/>
          </a:xfrm>
          <a:prstGeom prst="flowChartMagneticDisk">
            <a:avLst/>
          </a:prstGeom>
          <a:solidFill>
            <a:schemeClr val="tx1">
              <a:lumMod val="65000"/>
              <a:lumOff val="35000"/>
            </a:schemeClr>
          </a:solidFill>
        </p:spPr>
        <p:style>
          <a:lnRef idx="3">
            <a:schemeClr val="lt1"/>
          </a:lnRef>
          <a:fillRef idx="1">
            <a:schemeClr val="dk1"/>
          </a:fillRef>
          <a:effectRef idx="1">
            <a:schemeClr val="dk1"/>
          </a:effectRef>
          <a:fontRef idx="minor">
            <a:schemeClr val="lt1"/>
          </a:fontRef>
        </p:style>
        <p:txBody>
          <a:bodyPr rtlCol="0" anchor="ctr"/>
          <a:lstStyle/>
          <a:p>
            <a:pPr algn="ctr"/>
            <a:r>
              <a:rPr lang="en-US" b="1" dirty="0" err="1" smtClean="0">
                <a:latin typeface="Consolas" pitchFamily="49" charset="0"/>
                <a:cs typeface="Consolas" pitchFamily="49" charset="0"/>
              </a:rPr>
              <a:t>data.fa</a:t>
            </a:r>
            <a:endParaRPr lang="en-US" b="1" dirty="0">
              <a:latin typeface="Consolas" pitchFamily="49" charset="0"/>
              <a:cs typeface="Consolas" pitchFamily="49" charset="0"/>
            </a:endParaRPr>
          </a:p>
        </p:txBody>
      </p:sp>
      <p:sp>
        <p:nvSpPr>
          <p:cNvPr id="31" name="Rectangle 30"/>
          <p:cNvSpPr/>
          <p:nvPr/>
        </p:nvSpPr>
        <p:spPr>
          <a:xfrm>
            <a:off x="2422501" y="2848708"/>
            <a:ext cx="5502300" cy="52753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r>
              <a:rPr lang="en-US" sz="1200" dirty="0">
                <a:latin typeface="Arial" pitchFamily="34" charset="0"/>
                <a:cs typeface="Arial" pitchFamily="34" charset="0"/>
              </a:rPr>
              <a:t>&gt;gi|186972391|gb|ACC99454.1| </a:t>
            </a:r>
            <a:r>
              <a:rPr lang="en-US" sz="1200" dirty="0" err="1">
                <a:latin typeface="Arial" pitchFamily="34" charset="0"/>
                <a:cs typeface="Arial" pitchFamily="34" charset="0"/>
              </a:rPr>
              <a:t>maturase</a:t>
            </a:r>
            <a:r>
              <a:rPr lang="en-US" sz="1200" dirty="0">
                <a:latin typeface="Arial" pitchFamily="34" charset="0"/>
                <a:cs typeface="Arial" pitchFamily="34" charset="0"/>
              </a:rPr>
              <a:t> K [</a:t>
            </a:r>
            <a:r>
              <a:rPr lang="en-US" sz="1200" dirty="0" err="1">
                <a:latin typeface="Arial" pitchFamily="34" charset="0"/>
                <a:cs typeface="Arial" pitchFamily="34" charset="0"/>
              </a:rPr>
              <a:t>Scaphosepalum</a:t>
            </a:r>
            <a:r>
              <a:rPr lang="en-US" sz="1200" dirty="0">
                <a:latin typeface="Arial" pitchFamily="34" charset="0"/>
                <a:cs typeface="Arial" pitchFamily="34" charset="0"/>
              </a:rPr>
              <a:t> </a:t>
            </a:r>
            <a:r>
              <a:rPr lang="en-US" sz="1200" dirty="0" err="1">
                <a:latin typeface="Arial" pitchFamily="34" charset="0"/>
                <a:cs typeface="Arial" pitchFamily="34" charset="0"/>
              </a:rPr>
              <a:t>rapax</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IFYEPVEILGYDNKSSLVLVKRLITRMYQQKSLISSLNDSNQN….</a:t>
            </a:r>
            <a:endParaRPr lang="en-US" sz="1200" dirty="0">
              <a:latin typeface="Arial" pitchFamily="34" charset="0"/>
              <a:cs typeface="Arial" pitchFamily="34" charset="0"/>
            </a:endParaRPr>
          </a:p>
        </p:txBody>
      </p:sp>
      <p:sp>
        <p:nvSpPr>
          <p:cNvPr id="7" name="Rectangle 6"/>
          <p:cNvSpPr/>
          <p:nvPr/>
        </p:nvSpPr>
        <p:spPr>
          <a:xfrm>
            <a:off x="1909704" y="3991708"/>
            <a:ext cx="2163704" cy="70338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latin typeface="Consolas" pitchFamily="49" charset="0"/>
                <a:cs typeface="Consolas" pitchFamily="49" charset="0"/>
              </a:rPr>
              <a:t>FastAParser</a:t>
            </a:r>
            <a:endParaRPr lang="en-US" dirty="0">
              <a:latin typeface="Consolas" pitchFamily="49" charset="0"/>
              <a:cs typeface="Consolas" pitchFamily="49" charset="0"/>
            </a:endParaRPr>
          </a:p>
        </p:txBody>
      </p:sp>
      <p:sp>
        <p:nvSpPr>
          <p:cNvPr id="49" name="TextBox 48"/>
          <p:cNvSpPr txBox="1"/>
          <p:nvPr/>
        </p:nvSpPr>
        <p:spPr>
          <a:xfrm>
            <a:off x="1347141" y="5236094"/>
            <a:ext cx="1730963" cy="426152"/>
          </a:xfrm>
          <a:prstGeom prst="rect">
            <a:avLst/>
          </a:prstGeom>
          <a:noFill/>
        </p:spPr>
        <p:txBody>
          <a:bodyPr wrap="square" rtlCol="0">
            <a:spAutoFit/>
          </a:bodyPr>
          <a:lstStyle/>
          <a:p>
            <a:r>
              <a:rPr lang="en-US" b="1" dirty="0" err="1" smtClean="0">
                <a:latin typeface="Consolas" pitchFamily="49" charset="0"/>
                <a:cs typeface="Consolas" pitchFamily="49" charset="0"/>
              </a:rPr>
              <a:t>ISequence</a:t>
            </a:r>
            <a:endParaRPr lang="en-US" b="1" dirty="0">
              <a:latin typeface="Consolas" pitchFamily="49" charset="0"/>
              <a:cs typeface="Consolas" pitchFamily="49" charset="0"/>
            </a:endParaRPr>
          </a:p>
        </p:txBody>
      </p:sp>
      <p:grpSp>
        <p:nvGrpSpPr>
          <p:cNvPr id="4" name="Group 3"/>
          <p:cNvGrpSpPr/>
          <p:nvPr/>
        </p:nvGrpSpPr>
        <p:grpSpPr>
          <a:xfrm>
            <a:off x="1073386" y="5662246"/>
            <a:ext cx="5175015" cy="509954"/>
            <a:chOff x="1606784" y="5662246"/>
            <a:chExt cx="5175015" cy="509954"/>
          </a:xfrm>
        </p:grpSpPr>
        <p:sp>
          <p:nvSpPr>
            <p:cNvPr id="17" name="Rectangle 16"/>
            <p:cNvSpPr/>
            <p:nvPr/>
          </p:nvSpPr>
          <p:spPr>
            <a:xfrm>
              <a:off x="1606784" y="5662246"/>
              <a:ext cx="5175015" cy="5099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630225" y="5713809"/>
              <a:ext cx="582397" cy="3824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73</a:t>
              </a:r>
              <a:endParaRPr lang="en-US" dirty="0">
                <a:latin typeface="Arial" pitchFamily="34" charset="0"/>
                <a:cs typeface="Arial" pitchFamily="34" charset="0"/>
              </a:endParaRPr>
            </a:p>
          </p:txBody>
        </p:sp>
        <p:sp>
          <p:nvSpPr>
            <p:cNvPr id="30" name="Rectangle 29"/>
            <p:cNvSpPr/>
            <p:nvPr/>
          </p:nvSpPr>
          <p:spPr>
            <a:xfrm>
              <a:off x="2302855" y="5713809"/>
              <a:ext cx="582397" cy="3824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70</a:t>
              </a:r>
              <a:endParaRPr lang="en-US" dirty="0">
                <a:latin typeface="Arial" pitchFamily="34" charset="0"/>
                <a:cs typeface="Arial" pitchFamily="34" charset="0"/>
              </a:endParaRPr>
            </a:p>
          </p:txBody>
        </p:sp>
        <p:sp>
          <p:nvSpPr>
            <p:cNvPr id="32" name="Rectangle 31"/>
            <p:cNvSpPr/>
            <p:nvPr/>
          </p:nvSpPr>
          <p:spPr>
            <a:xfrm>
              <a:off x="2975485" y="5710054"/>
              <a:ext cx="582397" cy="389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89</a:t>
              </a:r>
              <a:endParaRPr lang="en-US" dirty="0">
                <a:latin typeface="Arial" pitchFamily="34" charset="0"/>
                <a:cs typeface="Arial" pitchFamily="34" charset="0"/>
              </a:endParaRPr>
            </a:p>
          </p:txBody>
        </p:sp>
        <p:sp>
          <p:nvSpPr>
            <p:cNvPr id="33" name="Rectangle 32"/>
            <p:cNvSpPr/>
            <p:nvPr/>
          </p:nvSpPr>
          <p:spPr>
            <a:xfrm>
              <a:off x="3648115" y="5710054"/>
              <a:ext cx="582397" cy="389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69</a:t>
              </a:r>
              <a:endParaRPr lang="en-US" dirty="0">
                <a:latin typeface="Arial" pitchFamily="34" charset="0"/>
                <a:cs typeface="Arial" pitchFamily="34" charset="0"/>
              </a:endParaRPr>
            </a:p>
          </p:txBody>
        </p:sp>
        <p:sp>
          <p:nvSpPr>
            <p:cNvPr id="34" name="Rectangle 33"/>
            <p:cNvSpPr/>
            <p:nvPr/>
          </p:nvSpPr>
          <p:spPr>
            <a:xfrm>
              <a:off x="4320745" y="5710054"/>
              <a:ext cx="582397" cy="389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35" name="Rectangle 34"/>
            <p:cNvSpPr/>
            <p:nvPr/>
          </p:nvSpPr>
          <p:spPr>
            <a:xfrm>
              <a:off x="4993375" y="5710054"/>
              <a:ext cx="582397" cy="389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36" name="Rectangle 35"/>
            <p:cNvSpPr/>
            <p:nvPr/>
          </p:nvSpPr>
          <p:spPr>
            <a:xfrm>
              <a:off x="5666004" y="5710054"/>
              <a:ext cx="582397" cy="389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pitchFamily="34" charset="0"/>
                  <a:cs typeface="Arial" pitchFamily="34" charset="0"/>
                </a:rPr>
                <a:t>.</a:t>
              </a:r>
              <a:endParaRPr lang="en-US"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 parser</a:t>
            </a:r>
            <a:endParaRPr lang="en-US" dirty="0"/>
          </a:p>
        </p:txBody>
      </p:sp>
      <p:sp>
        <p:nvSpPr>
          <p:cNvPr id="3" name="Content Placeholder 2"/>
          <p:cNvSpPr>
            <a:spLocks noGrp="1"/>
          </p:cNvSpPr>
          <p:nvPr>
            <p:ph idx="1"/>
          </p:nvPr>
        </p:nvSpPr>
        <p:spPr>
          <a:xfrm>
            <a:off x="457200" y="1600200"/>
            <a:ext cx="8229600" cy="1447800"/>
          </a:xfrm>
        </p:spPr>
        <p:txBody>
          <a:bodyPr/>
          <a:lstStyle/>
          <a:p>
            <a:r>
              <a:rPr lang="en-US" dirty="0" err="1" smtClean="0">
                <a:latin typeface="Consolas" pitchFamily="49" charset="0"/>
                <a:cs typeface="Consolas" pitchFamily="49" charset="0"/>
              </a:rPr>
              <a:t>IParser</a:t>
            </a:r>
            <a:r>
              <a:rPr lang="en-US" dirty="0" smtClean="0"/>
              <a:t> provides common support to identify a parser</a:t>
            </a:r>
          </a:p>
          <a:p>
            <a:pPr lvl="1"/>
            <a:r>
              <a:rPr lang="en-US" b="1" dirty="0" smtClean="0">
                <a:latin typeface="Consolas" pitchFamily="49" charset="0"/>
                <a:cs typeface="Consolas" pitchFamily="49" charset="0"/>
              </a:rPr>
              <a:t>Name</a:t>
            </a:r>
            <a:r>
              <a:rPr lang="en-US" dirty="0" smtClean="0"/>
              <a:t> should return unique, short name identifying parser</a:t>
            </a:r>
            <a:r>
              <a:rPr lang="en-US" baseline="30000" dirty="0" smtClean="0"/>
              <a:t>[1]</a:t>
            </a:r>
            <a:r>
              <a:rPr lang="en-US" dirty="0" smtClean="0"/>
              <a:t> </a:t>
            </a:r>
          </a:p>
          <a:p>
            <a:pPr lvl="1"/>
            <a:r>
              <a:rPr lang="en-US" b="1" dirty="0" smtClean="0">
                <a:latin typeface="Consolas" pitchFamily="49" charset="0"/>
                <a:cs typeface="Consolas" pitchFamily="49" charset="0"/>
              </a:rPr>
              <a:t>Description </a:t>
            </a:r>
            <a:r>
              <a:rPr lang="en-US" dirty="0" smtClean="0"/>
              <a:t>can return more descriptive identifier </a:t>
            </a:r>
            <a:endParaRPr lang="en-US" dirty="0"/>
          </a:p>
          <a:p>
            <a:pPr lvl="1"/>
            <a:endParaRPr lang="en-US" b="1" dirty="0">
              <a:latin typeface="Consolas" pitchFamily="49" charset="0"/>
              <a:cs typeface="Consolas" pitchFamily="49" charset="0"/>
            </a:endParaRPr>
          </a:p>
        </p:txBody>
      </p:sp>
      <p:sp>
        <p:nvSpPr>
          <p:cNvPr id="4" name="TextBox 3"/>
          <p:cNvSpPr txBox="1"/>
          <p:nvPr/>
        </p:nvSpPr>
        <p:spPr>
          <a:xfrm>
            <a:off x="533400" y="2819400"/>
            <a:ext cx="7772400" cy="369331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FastAParser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ISequenceParser</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string Name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get { return "</a:t>
            </a:r>
            <a:r>
              <a:rPr lang="en-US" dirty="0" err="1" smtClean="0">
                <a:latin typeface="Consolas" pitchFamily="49" charset="0"/>
                <a:cs typeface="Consolas" pitchFamily="49" charset="0"/>
              </a:rPr>
              <a:t>FastA</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string Description</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get { return "A </a:t>
            </a:r>
            <a:r>
              <a:rPr lang="en-US" dirty="0" err="1" smtClean="0">
                <a:latin typeface="Consolas" pitchFamily="49" charset="0"/>
                <a:cs typeface="Consolas" pitchFamily="49" charset="0"/>
              </a:rPr>
              <a:t>Fasta</a:t>
            </a:r>
            <a:r>
              <a:rPr lang="en-US" dirty="0" smtClean="0">
                <a:latin typeface="Consolas" pitchFamily="49" charset="0"/>
                <a:cs typeface="Consolas" pitchFamily="49" charset="0"/>
              </a:rPr>
              <a:t> Parser reads from a source of   </a:t>
            </a:r>
          </a:p>
          <a:p>
            <a:r>
              <a:rPr lang="en-US" dirty="0">
                <a:latin typeface="Consolas" pitchFamily="49" charset="0"/>
                <a:cs typeface="Consolas" pitchFamily="49" charset="0"/>
              </a:rPr>
              <a:t> </a:t>
            </a:r>
            <a:r>
              <a:rPr lang="en-US" dirty="0" smtClean="0">
                <a:latin typeface="Consolas" pitchFamily="49" charset="0"/>
                <a:cs typeface="Consolas" pitchFamily="49" charset="0"/>
              </a:rPr>
              <a:t>   text that is formatted according to the FASTA ...";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3052301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External Data</a:t>
            </a:r>
            <a:endParaRPr lang="en-US" dirty="0"/>
          </a:p>
        </p:txBody>
      </p:sp>
      <p:sp>
        <p:nvSpPr>
          <p:cNvPr id="3" name="Content Placeholder 2"/>
          <p:cNvSpPr>
            <a:spLocks noGrp="1"/>
          </p:cNvSpPr>
          <p:nvPr>
            <p:ph idx="1"/>
          </p:nvPr>
        </p:nvSpPr>
        <p:spPr>
          <a:xfrm>
            <a:off x="457200" y="1600200"/>
            <a:ext cx="8229600" cy="1524000"/>
          </a:xfrm>
        </p:spPr>
        <p:txBody>
          <a:bodyPr>
            <a:normAutofit/>
          </a:bodyPr>
          <a:lstStyle/>
          <a:p>
            <a:r>
              <a:rPr lang="en-US" dirty="0" smtClean="0"/>
              <a:t>Biology data most often comes in the form of files</a:t>
            </a:r>
          </a:p>
          <a:p>
            <a:pPr lvl="1"/>
            <a:r>
              <a:rPr lang="en-US" dirty="0" smtClean="0"/>
              <a:t>convenient, portable, not tied to a platform</a:t>
            </a:r>
          </a:p>
          <a:p>
            <a:r>
              <a:rPr lang="en-US" b="1" dirty="0" err="1" smtClean="0">
                <a:latin typeface="Consolas" pitchFamily="49" charset="0"/>
                <a:cs typeface="Consolas" pitchFamily="49" charset="0"/>
              </a:rPr>
              <a:t>ISequenceParser</a:t>
            </a:r>
            <a:r>
              <a:rPr lang="en-US" dirty="0" smtClean="0"/>
              <a:t> supports parsing from a filename</a:t>
            </a:r>
            <a:endParaRPr lang="en-US" baseline="30000" dirty="0" smtClean="0"/>
          </a:p>
          <a:p>
            <a:pPr lvl="1"/>
            <a:r>
              <a:rPr lang="en-US" dirty="0" smtClean="0"/>
              <a:t>includes </a:t>
            </a:r>
            <a:r>
              <a:rPr lang="en-US" b="1" dirty="0" err="1" smtClean="0">
                <a:latin typeface="Consolas" pitchFamily="49" charset="0"/>
                <a:cs typeface="Consolas" pitchFamily="49" charset="0"/>
              </a:rPr>
              <a:t>SupportedFileTypes</a:t>
            </a:r>
            <a:r>
              <a:rPr lang="en-US" dirty="0" smtClean="0"/>
              <a:t> property to identify extensions</a:t>
            </a:r>
            <a:endParaRPr lang="en-US" dirty="0"/>
          </a:p>
        </p:txBody>
      </p:sp>
      <p:sp>
        <p:nvSpPr>
          <p:cNvPr id="4" name="TextBox 3"/>
          <p:cNvSpPr txBox="1"/>
          <p:nvPr/>
        </p:nvSpPr>
        <p:spPr>
          <a:xfrm>
            <a:off x="533400" y="3276600"/>
            <a:ext cx="77724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FastAParser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ISequenceParser</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string </a:t>
            </a:r>
            <a:r>
              <a:rPr lang="en-US" dirty="0" err="1" smtClean="0">
                <a:latin typeface="Consolas" pitchFamily="49" charset="0"/>
                <a:cs typeface="Consolas" pitchFamily="49" charset="0"/>
              </a:rPr>
              <a:t>SupportedFileTypes</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get { return "</a:t>
            </a:r>
            <a:r>
              <a:rPr lang="en-US" dirty="0">
                <a:latin typeface="Consolas" pitchFamily="49" charset="0"/>
                <a:cs typeface="Consolas" pitchFamily="49" charset="0"/>
              </a:rPr>
              <a:t>.</a:t>
            </a:r>
            <a:r>
              <a:rPr lang="en-US" dirty="0" err="1">
                <a:latin typeface="Consolas" pitchFamily="49" charset="0"/>
                <a:cs typeface="Consolas" pitchFamily="49" charset="0"/>
              </a:rPr>
              <a:t>fa</a:t>
            </a:r>
            <a:r>
              <a:rPr lang="en-US" dirty="0">
                <a:latin typeface="Consolas" pitchFamily="49" charset="0"/>
                <a:cs typeface="Consolas" pitchFamily="49" charset="0"/>
              </a:rPr>
              <a:t>,.</a:t>
            </a:r>
            <a:r>
              <a:rPr lang="en-US" dirty="0" err="1">
                <a:latin typeface="Consolas" pitchFamily="49" charset="0"/>
                <a:cs typeface="Consolas" pitchFamily="49" charset="0"/>
              </a:rPr>
              <a:t>mpfa</a:t>
            </a:r>
            <a:r>
              <a:rPr lang="en-US" dirty="0">
                <a:latin typeface="Consolas" pitchFamily="49" charset="0"/>
                <a:cs typeface="Consolas" pitchFamily="49" charset="0"/>
              </a:rPr>
              <a:t>,.</a:t>
            </a:r>
            <a:r>
              <a:rPr lang="en-US" dirty="0" err="1">
                <a:latin typeface="Consolas" pitchFamily="49" charset="0"/>
                <a:cs typeface="Consolas" pitchFamily="49" charset="0"/>
              </a:rPr>
              <a:t>fna</a:t>
            </a:r>
            <a:r>
              <a:rPr lang="en-US" dirty="0">
                <a:latin typeface="Consolas" pitchFamily="49" charset="0"/>
                <a:cs typeface="Consolas" pitchFamily="49" charset="0"/>
              </a:rPr>
              <a:t>,.</a:t>
            </a:r>
            <a:r>
              <a:rPr lang="en-US" dirty="0" err="1">
                <a:latin typeface="Consolas" pitchFamily="49" charset="0"/>
                <a:cs typeface="Consolas" pitchFamily="49" charset="0"/>
              </a:rPr>
              <a:t>faa</a:t>
            </a:r>
            <a:r>
              <a:rPr lang="en-US" dirty="0">
                <a:latin typeface="Consolas" pitchFamily="49" charset="0"/>
                <a:cs typeface="Consolas" pitchFamily="49" charset="0"/>
              </a:rPr>
              <a:t>,.</a:t>
            </a:r>
            <a:r>
              <a:rPr lang="en-US" dirty="0" err="1">
                <a:latin typeface="Consolas" pitchFamily="49" charset="0"/>
                <a:cs typeface="Consolas" pitchFamily="49" charset="0"/>
              </a:rPr>
              <a:t>fsa</a:t>
            </a:r>
            <a:r>
              <a:rPr lang="en-US" dirty="0">
                <a:latin typeface="Consolas" pitchFamily="49" charset="0"/>
                <a:cs typeface="Consolas" pitchFamily="49" charset="0"/>
              </a:rPr>
              <a:t>,.</a:t>
            </a:r>
            <a:r>
              <a:rPr lang="en-US" dirty="0" err="1">
                <a:latin typeface="Consolas" pitchFamily="49" charset="0"/>
                <a:cs typeface="Consolas" pitchFamily="49" charset="0"/>
              </a:rPr>
              <a:t>fas</a:t>
            </a:r>
            <a:r>
              <a:rPr lang="en-US" dirty="0">
                <a:latin typeface="Consolas" pitchFamily="49" charset="0"/>
                <a:cs typeface="Consolas" pitchFamily="49" charset="0"/>
              </a:rPr>
              <a:t>,.</a:t>
            </a:r>
            <a:r>
              <a:rPr lang="en-US" dirty="0" err="1" smtClean="0">
                <a:latin typeface="Consolas" pitchFamily="49" charset="0"/>
                <a:cs typeface="Consolas" pitchFamily="49" charset="0"/>
              </a:rPr>
              <a:t>fasta</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a:latin typeface="Consolas" pitchFamily="49" charset="0"/>
                <a:cs typeface="Consolas" pitchFamily="49" charset="0"/>
              </a:rPr>
              <a:t>&gt; Parse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3753870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in the .NET Framework</a:t>
            </a:r>
            <a:endParaRPr lang="en-US" dirty="0"/>
          </a:p>
        </p:txBody>
      </p:sp>
      <p:sp>
        <p:nvSpPr>
          <p:cNvPr id="3" name="Content Placeholder 2"/>
          <p:cNvSpPr>
            <a:spLocks noGrp="1"/>
          </p:cNvSpPr>
          <p:nvPr>
            <p:ph idx="1"/>
          </p:nvPr>
        </p:nvSpPr>
        <p:spPr>
          <a:xfrm>
            <a:off x="457200" y="1600200"/>
            <a:ext cx="8229600" cy="2667000"/>
          </a:xfrm>
        </p:spPr>
        <p:txBody>
          <a:bodyPr/>
          <a:lstStyle/>
          <a:p>
            <a:r>
              <a:rPr lang="en-US" dirty="0" smtClean="0">
                <a:latin typeface="Consolas" pitchFamily="49" charset="0"/>
                <a:cs typeface="Consolas" pitchFamily="49" charset="0"/>
              </a:rPr>
              <a:t>Stream</a:t>
            </a:r>
            <a:r>
              <a:rPr lang="en-US" dirty="0" smtClean="0"/>
              <a:t> class represents abstract I/O capability in .NET</a:t>
            </a:r>
          </a:p>
          <a:p>
            <a:pPr lvl="1"/>
            <a:r>
              <a:rPr lang="en-US" dirty="0" smtClean="0"/>
              <a:t>concrete classes support file, network and memory storage, etc.</a:t>
            </a:r>
          </a:p>
          <a:p>
            <a:pPr lvl="1"/>
            <a:r>
              <a:rPr lang="en-US" dirty="0" smtClean="0"/>
              <a:t>supports byte-array based semi-random access</a:t>
            </a:r>
            <a:r>
              <a:rPr lang="en-US" baseline="30000" dirty="0" smtClean="0"/>
              <a:t>[1]</a:t>
            </a:r>
          </a:p>
          <a:p>
            <a:r>
              <a:rPr lang="en-US" dirty="0" smtClean="0">
                <a:latin typeface="Consolas" pitchFamily="49" charset="0"/>
                <a:cs typeface="Consolas" pitchFamily="49" charset="0"/>
              </a:rPr>
              <a:t>Reader</a:t>
            </a:r>
            <a:r>
              <a:rPr lang="en-US" dirty="0" smtClean="0"/>
              <a:t> and </a:t>
            </a:r>
            <a:r>
              <a:rPr lang="en-US" dirty="0" smtClean="0">
                <a:latin typeface="Consolas" pitchFamily="49" charset="0"/>
                <a:cs typeface="Consolas" pitchFamily="49" charset="0"/>
              </a:rPr>
              <a:t>Writer</a:t>
            </a:r>
            <a:r>
              <a:rPr lang="en-US" dirty="0" smtClean="0"/>
              <a:t> classes provide higher-level data access</a:t>
            </a:r>
          </a:p>
          <a:p>
            <a:pPr lvl="1"/>
            <a:r>
              <a:rPr lang="en-US" dirty="0" smtClean="0"/>
              <a:t>take a base stream and perform binary or character translation</a:t>
            </a:r>
          </a:p>
          <a:p>
            <a:pPr lvl="1"/>
            <a:r>
              <a:rPr lang="en-US" b="1" dirty="0" smtClean="0">
                <a:latin typeface="Consolas" pitchFamily="49" charset="0"/>
                <a:cs typeface="Consolas" pitchFamily="49" charset="0"/>
              </a:rPr>
              <a:t>Text[</a:t>
            </a:r>
            <a:r>
              <a:rPr lang="en-US" b="1" dirty="0" err="1" smtClean="0">
                <a:latin typeface="Consolas" pitchFamily="49" charset="0"/>
                <a:cs typeface="Consolas" pitchFamily="49" charset="0"/>
              </a:rPr>
              <a:t>Reader|Writer</a:t>
            </a:r>
            <a:r>
              <a:rPr lang="en-US" b="1" dirty="0" smtClean="0">
                <a:latin typeface="Consolas" pitchFamily="49" charset="0"/>
                <a:cs typeface="Consolas" pitchFamily="49" charset="0"/>
              </a:rPr>
              <a:t>]</a:t>
            </a:r>
            <a:r>
              <a:rPr lang="en-US" dirty="0" smtClean="0"/>
              <a:t> performs character translation</a:t>
            </a:r>
          </a:p>
          <a:p>
            <a:pPr lvl="1"/>
            <a:r>
              <a:rPr lang="en-US" b="1" dirty="0" smtClean="0">
                <a:latin typeface="Consolas" pitchFamily="49" charset="0"/>
                <a:cs typeface="Consolas" pitchFamily="49" charset="0"/>
              </a:rPr>
              <a:t>Binary[</a:t>
            </a:r>
            <a:r>
              <a:rPr lang="en-US" b="1" dirty="0" err="1" smtClean="0">
                <a:latin typeface="Consolas" pitchFamily="49" charset="0"/>
                <a:cs typeface="Consolas" pitchFamily="49" charset="0"/>
              </a:rPr>
              <a:t>Reader|Writer</a:t>
            </a:r>
            <a:r>
              <a:rPr lang="en-US" b="1" dirty="0" smtClean="0">
                <a:latin typeface="Consolas" pitchFamily="49" charset="0"/>
                <a:cs typeface="Consolas" pitchFamily="49" charset="0"/>
              </a:rPr>
              <a:t>]</a:t>
            </a:r>
            <a:r>
              <a:rPr lang="en-US" dirty="0" smtClean="0"/>
              <a:t> performs data type translation</a:t>
            </a:r>
          </a:p>
          <a:p>
            <a:endParaRPr lang="en-US" dirty="0"/>
          </a:p>
        </p:txBody>
      </p:sp>
      <p:grpSp>
        <p:nvGrpSpPr>
          <p:cNvPr id="15" name="Group 14"/>
          <p:cNvGrpSpPr/>
          <p:nvPr/>
        </p:nvGrpSpPr>
        <p:grpSpPr>
          <a:xfrm>
            <a:off x="228600" y="4343400"/>
            <a:ext cx="8458200" cy="2350532"/>
            <a:chOff x="228600" y="4343400"/>
            <a:chExt cx="8458200" cy="2350532"/>
          </a:xfrm>
        </p:grpSpPr>
        <p:cxnSp>
          <p:nvCxnSpPr>
            <p:cNvPr id="16" name="Straight Connector 15"/>
            <p:cNvCxnSpPr/>
            <p:nvPr/>
          </p:nvCxnSpPr>
          <p:spPr>
            <a:xfrm>
              <a:off x="1905000" y="5257800"/>
              <a:ext cx="0" cy="845820"/>
            </a:xfrm>
            <a:prstGeom prst="line">
              <a:avLst/>
            </a:prstGeom>
          </p:spPr>
          <p:style>
            <a:lnRef idx="3">
              <a:schemeClr val="dk1"/>
            </a:lnRef>
            <a:fillRef idx="0">
              <a:schemeClr val="dk1"/>
            </a:fillRef>
            <a:effectRef idx="2">
              <a:schemeClr val="dk1"/>
            </a:effectRef>
            <a:fontRef idx="minor">
              <a:schemeClr val="tx1"/>
            </a:fontRef>
          </p:style>
        </p:cxnSp>
        <p:sp>
          <p:nvSpPr>
            <p:cNvPr id="9" name="Right Arrow 8"/>
            <p:cNvSpPr/>
            <p:nvPr/>
          </p:nvSpPr>
          <p:spPr>
            <a:xfrm>
              <a:off x="1219200" y="4770120"/>
              <a:ext cx="6172200" cy="4572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Oval 3"/>
            <p:cNvSpPr/>
            <p:nvPr/>
          </p:nvSpPr>
          <p:spPr>
            <a:xfrm>
              <a:off x="228600" y="4358640"/>
              <a:ext cx="1295400" cy="1295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Writer</a:t>
              </a:r>
              <a:endParaRPr lang="en-US" dirty="0"/>
            </a:p>
          </p:txBody>
        </p:sp>
        <p:sp>
          <p:nvSpPr>
            <p:cNvPr id="5" name="Rounded Rectangle 4"/>
            <p:cNvSpPr/>
            <p:nvPr/>
          </p:nvSpPr>
          <p:spPr>
            <a:xfrm>
              <a:off x="1676400" y="4648200"/>
              <a:ext cx="1371600" cy="6248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Stream</a:t>
              </a:r>
              <a:endParaRPr lang="en-US" dirty="0"/>
            </a:p>
          </p:txBody>
        </p:sp>
        <p:sp>
          <p:nvSpPr>
            <p:cNvPr id="6" name="Rectangle 5"/>
            <p:cNvSpPr/>
            <p:nvPr/>
          </p:nvSpPr>
          <p:spPr>
            <a:xfrm>
              <a:off x="3200400" y="4724400"/>
              <a:ext cx="2362200" cy="1600200"/>
            </a:xfrm>
            <a:prstGeom prst="rect">
              <a:avLst/>
            </a:prstGeom>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File handle</a:t>
              </a:r>
            </a:p>
            <a:p>
              <a:pPr algn="ctr"/>
              <a:r>
                <a:rPr lang="en-US" dirty="0" smtClean="0"/>
                <a:t>…</a:t>
              </a:r>
            </a:p>
            <a:p>
              <a:pPr algn="ctr"/>
              <a:r>
                <a:rPr lang="en-US" dirty="0" smtClean="0"/>
                <a:t>Network message</a:t>
              </a:r>
            </a:p>
            <a:p>
              <a:pPr algn="ctr"/>
              <a:r>
                <a:rPr lang="en-US" dirty="0" smtClean="0"/>
                <a:t>…</a:t>
              </a:r>
            </a:p>
            <a:p>
              <a:pPr algn="ctr"/>
              <a:r>
                <a:rPr lang="en-US" dirty="0" smtClean="0"/>
                <a:t>Memory buffer</a:t>
              </a:r>
              <a:endParaRPr lang="en-US" dirty="0"/>
            </a:p>
          </p:txBody>
        </p:sp>
        <p:sp>
          <p:nvSpPr>
            <p:cNvPr id="8" name="Oval 7"/>
            <p:cNvSpPr/>
            <p:nvPr/>
          </p:nvSpPr>
          <p:spPr>
            <a:xfrm>
              <a:off x="7391400" y="4343400"/>
              <a:ext cx="1295400" cy="1295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Reader</a:t>
              </a:r>
              <a:endParaRPr lang="en-US" dirty="0"/>
            </a:p>
          </p:txBody>
        </p:sp>
        <p:sp>
          <p:nvSpPr>
            <p:cNvPr id="11" name="TextBox 10"/>
            <p:cNvSpPr txBox="1"/>
            <p:nvPr/>
          </p:nvSpPr>
          <p:spPr>
            <a:xfrm>
              <a:off x="3124200" y="6324600"/>
              <a:ext cx="2743200" cy="369332"/>
            </a:xfrm>
            <a:prstGeom prst="rect">
              <a:avLst/>
            </a:prstGeom>
            <a:noFill/>
          </p:spPr>
          <p:txBody>
            <a:bodyPr wrap="square" rtlCol="0">
              <a:spAutoFit/>
            </a:bodyPr>
            <a:lstStyle/>
            <a:p>
              <a:pPr algn="ctr"/>
              <a:r>
                <a:rPr lang="en-US" dirty="0" smtClean="0">
                  <a:latin typeface="Arial" pitchFamily="34" charset="0"/>
                  <a:cs typeface="Arial" pitchFamily="34" charset="0"/>
                </a:rPr>
                <a:t>unmanaged (OS) level</a:t>
              </a:r>
              <a:endParaRPr lang="en-US" dirty="0">
                <a:latin typeface="Arial" pitchFamily="34" charset="0"/>
                <a:cs typeface="Arial" pitchFamily="34" charset="0"/>
              </a:endParaRPr>
            </a:p>
          </p:txBody>
        </p:sp>
        <p:sp>
          <p:nvSpPr>
            <p:cNvPr id="12" name="Rectangle 11"/>
            <p:cNvSpPr/>
            <p:nvPr/>
          </p:nvSpPr>
          <p:spPr>
            <a:xfrm>
              <a:off x="1752600" y="534162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FileStream</a:t>
              </a:r>
              <a:endParaRPr lang="en-US" sz="1200" dirty="0">
                <a:latin typeface="Consolas" pitchFamily="49" charset="0"/>
                <a:cs typeface="Consolas" pitchFamily="49" charset="0"/>
              </a:endParaRPr>
            </a:p>
          </p:txBody>
        </p:sp>
        <p:sp>
          <p:nvSpPr>
            <p:cNvPr id="13" name="Rectangle 12"/>
            <p:cNvSpPr/>
            <p:nvPr/>
          </p:nvSpPr>
          <p:spPr>
            <a:xfrm>
              <a:off x="1752600" y="571500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MemoryStream</a:t>
              </a:r>
              <a:endParaRPr lang="en-US" sz="1200" dirty="0">
                <a:latin typeface="Consolas" pitchFamily="49" charset="0"/>
                <a:cs typeface="Consolas" pitchFamily="49" charset="0"/>
              </a:endParaRPr>
            </a:p>
          </p:txBody>
        </p:sp>
        <p:sp>
          <p:nvSpPr>
            <p:cNvPr id="14" name="Rectangle 13"/>
            <p:cNvSpPr/>
            <p:nvPr/>
          </p:nvSpPr>
          <p:spPr>
            <a:xfrm>
              <a:off x="1752600" y="609600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NetworkStream</a:t>
              </a:r>
              <a:endParaRPr lang="en-US" sz="1200" dirty="0">
                <a:latin typeface="Consolas" pitchFamily="49" charset="0"/>
                <a:cs typeface="Consolas" pitchFamily="49" charset="0"/>
              </a:endParaRPr>
            </a:p>
          </p:txBody>
        </p:sp>
        <p:cxnSp>
          <p:nvCxnSpPr>
            <p:cNvPr id="17" name="Straight Connector 16"/>
            <p:cNvCxnSpPr/>
            <p:nvPr/>
          </p:nvCxnSpPr>
          <p:spPr>
            <a:xfrm>
              <a:off x="5943600" y="5250180"/>
              <a:ext cx="0" cy="845820"/>
            </a:xfrm>
            <a:prstGeom prst="line">
              <a:avLst/>
            </a:prstGeom>
          </p:spPr>
          <p:style>
            <a:lnRef idx="3">
              <a:schemeClr val="dk1"/>
            </a:lnRef>
            <a:fillRef idx="0">
              <a:schemeClr val="dk1"/>
            </a:fillRef>
            <a:effectRef idx="2">
              <a:schemeClr val="dk1"/>
            </a:effectRef>
            <a:fontRef idx="minor">
              <a:schemeClr val="tx1"/>
            </a:fontRef>
          </p:style>
        </p:cxnSp>
        <p:sp>
          <p:nvSpPr>
            <p:cNvPr id="18" name="Rectangle 17"/>
            <p:cNvSpPr/>
            <p:nvPr/>
          </p:nvSpPr>
          <p:spPr>
            <a:xfrm>
              <a:off x="5791200" y="534162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FileStream</a:t>
              </a:r>
              <a:endParaRPr lang="en-US" sz="1200" dirty="0">
                <a:latin typeface="Consolas" pitchFamily="49" charset="0"/>
                <a:cs typeface="Consolas" pitchFamily="49" charset="0"/>
              </a:endParaRPr>
            </a:p>
          </p:txBody>
        </p:sp>
        <p:sp>
          <p:nvSpPr>
            <p:cNvPr id="19" name="Rectangle 18"/>
            <p:cNvSpPr/>
            <p:nvPr/>
          </p:nvSpPr>
          <p:spPr>
            <a:xfrm>
              <a:off x="5791200" y="571500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MemoryStream</a:t>
              </a:r>
              <a:endParaRPr lang="en-US" sz="1200" dirty="0">
                <a:latin typeface="Consolas" pitchFamily="49" charset="0"/>
                <a:cs typeface="Consolas" pitchFamily="49" charset="0"/>
              </a:endParaRPr>
            </a:p>
          </p:txBody>
        </p:sp>
        <p:sp>
          <p:nvSpPr>
            <p:cNvPr id="20" name="Rectangle 19"/>
            <p:cNvSpPr/>
            <p:nvPr/>
          </p:nvSpPr>
          <p:spPr>
            <a:xfrm>
              <a:off x="5791200" y="6096000"/>
              <a:ext cx="1295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smtClean="0">
                  <a:latin typeface="Consolas" pitchFamily="49" charset="0"/>
                  <a:cs typeface="Consolas" pitchFamily="49" charset="0"/>
                </a:rPr>
                <a:t>NetworkStream</a:t>
              </a:r>
              <a:endParaRPr lang="en-US" sz="1200" dirty="0">
                <a:latin typeface="Consolas" pitchFamily="49" charset="0"/>
                <a:cs typeface="Consolas" pitchFamily="49" charset="0"/>
              </a:endParaRPr>
            </a:p>
          </p:txBody>
        </p:sp>
        <p:sp>
          <p:nvSpPr>
            <p:cNvPr id="7" name="Rounded Rectangle 6"/>
            <p:cNvSpPr/>
            <p:nvPr/>
          </p:nvSpPr>
          <p:spPr>
            <a:xfrm>
              <a:off x="5715000" y="4648200"/>
              <a:ext cx="1371600" cy="6248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Stream</a:t>
              </a:r>
              <a:endParaRPr lang="en-US" dirty="0"/>
            </a:p>
          </p:txBody>
        </p:sp>
      </p:grpSp>
    </p:spTree>
    <p:extLst>
      <p:ext uri="{BB962C8B-B14F-4D97-AF65-F5344CB8AC3E}">
        <p14:creationId xmlns:p14="http://schemas.microsoft.com/office/powerpoint/2010/main" val="3240014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4086</TotalTime>
  <Words>2277</Words>
  <Application>Microsoft Office PowerPoint</Application>
  <PresentationFormat>On-screen Show (4:3)</PresentationFormat>
  <Paragraphs>380</Paragraphs>
  <Slides>28</Slides>
  <Notes>13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Urban</vt:lpstr>
      <vt:lpstr>Parsers and Formatters</vt:lpstr>
      <vt:lpstr>PowerPoint Presentation</vt:lpstr>
      <vt:lpstr>Agenda</vt:lpstr>
      <vt:lpstr>Recap: the built-in parsers</vt:lpstr>
      <vt:lpstr>Anatomy of a Sequence Parser</vt:lpstr>
      <vt:lpstr>Sequence Parsers at work</vt:lpstr>
      <vt:lpstr>Identifying a parser</vt:lpstr>
      <vt:lpstr>Dealing with External Data</vt:lpstr>
      <vt:lpstr>I/O in the .NET Framework</vt:lpstr>
      <vt:lpstr>Programming with Streams</vt:lpstr>
      <vt:lpstr>Using stream wrappers</vt:lpstr>
      <vt:lpstr>File Streams</vt:lpstr>
      <vt:lpstr>Identifying a data source</vt:lpstr>
      <vt:lpstr>Dealing with an Alphabet</vt:lpstr>
      <vt:lpstr>Using the default alphabets</vt:lpstr>
      <vt:lpstr>When a custom alphabet is needed</vt:lpstr>
      <vt:lpstr>Custom Alphabet: symbols</vt:lpstr>
      <vt:lpstr>Dealing with ambiguity</vt:lpstr>
      <vt:lpstr>Custom Alphabets: methods</vt:lpstr>
      <vt:lpstr>Generating Sequences</vt:lpstr>
      <vt:lpstr>Returning sequences from Parse</vt:lpstr>
      <vt:lpstr>Summary: building a parser</vt:lpstr>
      <vt:lpstr>Writing sequences back out</vt:lpstr>
      <vt:lpstr>Writing sequence data</vt:lpstr>
      <vt:lpstr>Integrating with .NET Bio</vt:lpstr>
      <vt:lpstr>Steps to using add-ins</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Intro to VS2010 and C#</dc:title>
  <dc:subject>Microsoft Biology Foundation Training</dc:subject>
  <dc:creator>Mark Smith</dc:creator>
  <cp:lastModifiedBy>Mark</cp:lastModifiedBy>
  <cp:revision>682</cp:revision>
  <dcterms:created xsi:type="dcterms:W3CDTF">2010-03-12T15:40:37Z</dcterms:created>
  <dcterms:modified xsi:type="dcterms:W3CDTF">2011-10-23T16:09:14Z</dcterms:modified>
</cp:coreProperties>
</file>